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sldIdLst>
    <p:sldId id="269" r:id="rId2"/>
    <p:sldId id="313"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24425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373283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BD46D-AD6F-4AAA-8836-BB74C19B0558}"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072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94284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710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70318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57236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426235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47521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96136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39340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80A993-1A82-43D2-9CB1-D464594F74FA}" type="datetimeFigureOut">
              <a:rPr lang="en-IN" smtClean="0"/>
              <a:t>13-05-2020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06476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80A993-1A82-43D2-9CB1-D464594F74FA}" type="datetimeFigureOut">
              <a:rPr lang="en-IN" smtClean="0"/>
              <a:t>13-05-2020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4158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0A993-1A82-43D2-9CB1-D464594F74FA}" type="datetimeFigureOut">
              <a:rPr lang="en-IN" smtClean="0"/>
              <a:t>13-05-2020</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87467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20568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305537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180A993-1A82-43D2-9CB1-D464594F74FA}" type="datetimeFigureOut">
              <a:rPr lang="en-IN" smtClean="0"/>
              <a:t>13-05-2020</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9FBD46D-AD6F-4AAA-8836-BB74C19B0558}" type="slidenum">
              <a:rPr lang="en-IN" smtClean="0"/>
              <a:t>‹#›</a:t>
            </a:fld>
            <a:endParaRPr lang="en-IN"/>
          </a:p>
        </p:txBody>
      </p:sp>
    </p:spTree>
    <p:extLst>
      <p:ext uri="{BB962C8B-B14F-4D97-AF65-F5344CB8AC3E}">
        <p14:creationId xmlns:p14="http://schemas.microsoft.com/office/powerpoint/2010/main" val="146088815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Psilotum" TargetMode="External"/><Relationship Id="rId2" Type="http://schemas.openxmlformats.org/officeDocument/2006/relationships/hyperlink" Target="http://premabotany.blogspot.com/2018/12/psilotum-classification-structure-of.html" TargetMode="External"/><Relationship Id="rId1" Type="http://schemas.openxmlformats.org/officeDocument/2006/relationships/slideLayout" Target="../slideLayouts/slideLayout2.xml"/><Relationship Id="rId4" Type="http://schemas.openxmlformats.org/officeDocument/2006/relationships/hyperlink" Target="http://www.biologydiscussion.com/botany/pteridophyta/psilotum-features-reproduction-and-phylogeny/46152"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Vittarioideae" TargetMode="External"/><Relationship Id="rId3" Type="http://schemas.openxmlformats.org/officeDocument/2006/relationships/hyperlink" Target="https://en.wikipedia.org/wiki/Plant" TargetMode="External"/><Relationship Id="rId7" Type="http://schemas.openxmlformats.org/officeDocument/2006/relationships/hyperlink" Target="https://en.wikipedia.org/wiki/Pteridaceae" TargetMode="External"/><Relationship Id="rId12" Type="http://schemas.openxmlformats.org/officeDocument/2006/relationships/image" Target="../media/image3.png"/><Relationship Id="rId2" Type="http://schemas.openxmlformats.org/officeDocument/2006/relationships/hyperlink" Target="https://en.wikipedia.org/wiki/Taxonomy_(biology)" TargetMode="External"/><Relationship Id="rId1" Type="http://schemas.openxmlformats.org/officeDocument/2006/relationships/slideLayout" Target="../slideLayouts/slideLayout2.xml"/><Relationship Id="rId6" Type="http://schemas.openxmlformats.org/officeDocument/2006/relationships/hyperlink" Target="https://en.wikipedia.org/wiki/Polypodiales" TargetMode="External"/><Relationship Id="rId11" Type="http://schemas.openxmlformats.org/officeDocument/2006/relationships/hyperlink" Target="https://en.wikipedia.org/wiki/Adiantum_aleuticum" TargetMode="External"/><Relationship Id="rId5" Type="http://schemas.openxmlformats.org/officeDocument/2006/relationships/hyperlink" Target="https://en.wikipedia.org/wiki/Fern" TargetMode="External"/><Relationship Id="rId10" Type="http://schemas.openxmlformats.org/officeDocument/2006/relationships/image" Target="../media/image12.png"/><Relationship Id="rId4" Type="http://schemas.openxmlformats.org/officeDocument/2006/relationships/hyperlink" Target="https://en.wikipedia.org/wiki/Vascular_plant" TargetMode="External"/><Relationship Id="rId9" Type="http://schemas.openxmlformats.org/officeDocument/2006/relationships/hyperlink" Target="https://en.wikipedia.org/wiki/Carl_Linnae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biologydiscussion.com/pteridophytes/adiantum-occurrence-and-gametophyte-botany/7362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cdn.biologydiscussion.com/wp-content/uploads/2016/12/clip_image0041-5.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lant" TargetMode="External"/><Relationship Id="rId2" Type="http://schemas.openxmlformats.org/officeDocument/2006/relationships/hyperlink" Target="https://en.wikipedia.org/wiki/Taxonomy_(biology)" TargetMode="External"/><Relationship Id="rId1" Type="http://schemas.openxmlformats.org/officeDocument/2006/relationships/slideLayout" Target="../slideLayouts/slideLayout2.xml"/><Relationship Id="rId5" Type="http://schemas.openxmlformats.org/officeDocument/2006/relationships/hyperlink" Target="https://en.wikipedia.org/wiki/Fern" TargetMode="External"/><Relationship Id="rId4" Type="http://schemas.openxmlformats.org/officeDocument/2006/relationships/hyperlink" Target="https://en.wikipedia.org/wiki/Lycopodiophyt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Adiantum" TargetMode="External"/><Relationship Id="rId2" Type="http://schemas.openxmlformats.org/officeDocument/2006/relationships/hyperlink" Target="http://www.biologydiscussion.com/pteridophytes/adiantum-occurrence-and-gametophyte-botany/7362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yjus.com/biology/pteridophy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yjus.com/biology/pteridophyt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Olof_Swartz" TargetMode="External"/><Relationship Id="rId3" Type="http://schemas.openxmlformats.org/officeDocument/2006/relationships/hyperlink" Target="https://en.wikipedia.org/wiki/Taxonomy_(biology)" TargetMode="External"/><Relationship Id="rId7" Type="http://schemas.openxmlformats.org/officeDocument/2006/relationships/hyperlink" Target="https://en.wikipedia.org/wiki/Psilotacea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en.wikipedia.org/wiki/Fern" TargetMode="External"/><Relationship Id="rId5" Type="http://schemas.openxmlformats.org/officeDocument/2006/relationships/hyperlink" Target="https://en.wikipedia.org/wiki/Vascular_plant" TargetMode="External"/><Relationship Id="rId4" Type="http://schemas.openxmlformats.org/officeDocument/2006/relationships/hyperlink" Target="https://en.wikipedia.org/wiki/Plant"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b="1" u="dbl" dirty="0" err="1" smtClean="0"/>
              <a:t>Pteridophytes</a:t>
            </a:r>
            <a:r>
              <a:rPr lang="en-IN" b="1" u="dbl" dirty="0"/>
              <a:t/>
            </a:r>
            <a:br>
              <a:rPr lang="en-IN" b="1" u="dbl" dirty="0"/>
            </a:br>
            <a:r>
              <a:rPr lang="en-IN" b="1" u="dbl" dirty="0" smtClean="0"/>
              <a:t>General Characteristics</a:t>
            </a:r>
            <a:endParaRPr lang="en-IN" dirty="0"/>
          </a:p>
        </p:txBody>
      </p:sp>
      <p:sp>
        <p:nvSpPr>
          <p:cNvPr id="3" name="Content Placeholder 2"/>
          <p:cNvSpPr>
            <a:spLocks noGrp="1"/>
          </p:cNvSpPr>
          <p:nvPr>
            <p:ph idx="1"/>
          </p:nvPr>
        </p:nvSpPr>
        <p:spPr>
          <a:xfrm>
            <a:off x="2253803" y="1850264"/>
            <a:ext cx="9237930" cy="4318715"/>
          </a:xfrm>
        </p:spPr>
        <p:txBody>
          <a:bodyPr>
            <a:normAutofit fontScale="92500" lnSpcReduction="20000"/>
          </a:bodyPr>
          <a:lstStyle/>
          <a:p>
            <a:r>
              <a:rPr lang="en-IN" b="1" u="heavy" dirty="0" smtClean="0"/>
              <a:t>Class Teacher</a:t>
            </a:r>
            <a:endParaRPr lang="en-IN" dirty="0"/>
          </a:p>
          <a:p>
            <a:pPr marL="0" indent="0">
              <a:buNone/>
            </a:pPr>
            <a:r>
              <a:rPr lang="en-IN" b="1" dirty="0"/>
              <a:t>                   	</a:t>
            </a:r>
            <a:r>
              <a:rPr lang="en-IN" b="1" dirty="0" smtClean="0"/>
              <a:t>	</a:t>
            </a:r>
            <a:r>
              <a:rPr lang="en-IN" sz="1600" b="1" dirty="0" err="1" smtClean="0"/>
              <a:t>Dr.</a:t>
            </a:r>
            <a:r>
              <a:rPr lang="en-IN" sz="1600" b="1" dirty="0" smtClean="0"/>
              <a:t> </a:t>
            </a:r>
            <a:r>
              <a:rPr lang="en-IN" sz="1600" b="1" dirty="0" err="1" smtClean="0"/>
              <a:t>Hannnan</a:t>
            </a:r>
            <a:r>
              <a:rPr lang="en-IN" sz="1600" b="1" dirty="0" smtClean="0"/>
              <a:t> </a:t>
            </a:r>
            <a:r>
              <a:rPr lang="en-IN" sz="1600" b="1" dirty="0" err="1" smtClean="0"/>
              <a:t>Mukhtar</a:t>
            </a:r>
            <a:endParaRPr lang="en-IN" sz="1600" b="1" dirty="0" smtClean="0"/>
          </a:p>
          <a:p>
            <a:pPr marL="0" indent="0">
              <a:buNone/>
            </a:pPr>
            <a:r>
              <a:rPr lang="en-IN" sz="1600" b="1" dirty="0"/>
              <a:t>	</a:t>
            </a:r>
            <a:r>
              <a:rPr lang="en-IN" sz="1600" b="1" dirty="0" smtClean="0"/>
              <a:t>			Assistant Professor </a:t>
            </a:r>
          </a:p>
          <a:p>
            <a:pPr marL="0" indent="0">
              <a:buNone/>
            </a:pPr>
            <a:r>
              <a:rPr lang="en-IN" sz="1600" b="1" dirty="0"/>
              <a:t>	</a:t>
            </a:r>
            <a:r>
              <a:rPr lang="en-IN" sz="1600" b="1" dirty="0" smtClean="0"/>
              <a:t>			Department of Botany</a:t>
            </a:r>
          </a:p>
          <a:p>
            <a:pPr marL="0" indent="0">
              <a:buNone/>
            </a:pPr>
            <a:r>
              <a:rPr lang="en-IN" sz="1600" b="1" dirty="0"/>
              <a:t>	</a:t>
            </a:r>
            <a:r>
              <a:rPr lang="en-IN" sz="1600" b="1" dirty="0" smtClean="0"/>
              <a:t>			Lahore College for Women University, Lahore Pakistan.</a:t>
            </a:r>
          </a:p>
          <a:p>
            <a:r>
              <a:rPr lang="en-IN" b="1" u="heavy" dirty="0" smtClean="0"/>
              <a:t>Course Description</a:t>
            </a:r>
          </a:p>
          <a:p>
            <a:pPr marL="1828800" lvl="4" indent="0">
              <a:buNone/>
            </a:pPr>
            <a:r>
              <a:rPr lang="en-IN" sz="1600" b="1" dirty="0" smtClean="0"/>
              <a:t>Course Title: 	</a:t>
            </a:r>
            <a:r>
              <a:rPr lang="en-IN" sz="1600" b="1" dirty="0"/>
              <a:t>	DIVERSITY OF PLANTS </a:t>
            </a:r>
            <a:endParaRPr lang="en-IN" sz="1600" b="1" dirty="0" smtClean="0"/>
          </a:p>
          <a:p>
            <a:pPr marL="1828800" lvl="4" indent="0">
              <a:buNone/>
            </a:pPr>
            <a:r>
              <a:rPr lang="en-US" sz="1600" b="1" dirty="0" smtClean="0"/>
              <a:t>Course code:		</a:t>
            </a:r>
            <a:r>
              <a:rPr lang="en-US" sz="1600" b="1" dirty="0"/>
              <a:t>Min/Bot-102 </a:t>
            </a:r>
            <a:endParaRPr lang="en-US" sz="1600" b="1" dirty="0" smtClean="0"/>
          </a:p>
          <a:p>
            <a:pPr marL="1828800" lvl="4" indent="0">
              <a:buNone/>
            </a:pPr>
            <a:r>
              <a:rPr lang="en-US" sz="1600" b="1" dirty="0" smtClean="0"/>
              <a:t>Credit hours:		4 (3+1)</a:t>
            </a:r>
            <a:endParaRPr lang="en-IN" sz="1600" b="1" dirty="0"/>
          </a:p>
          <a:p>
            <a:r>
              <a:rPr lang="en-IN" b="1" u="heavy" dirty="0" smtClean="0"/>
              <a:t>Class </a:t>
            </a:r>
            <a:endParaRPr lang="en-IN" b="1" u="heavy" dirty="0"/>
          </a:p>
          <a:p>
            <a:pPr marL="1828800" lvl="4" indent="0">
              <a:buNone/>
            </a:pPr>
            <a:r>
              <a:rPr lang="en-IN" sz="1600" b="1" dirty="0"/>
              <a:t>Course </a:t>
            </a:r>
            <a:r>
              <a:rPr lang="en-IN" sz="1600" b="1" dirty="0" smtClean="0"/>
              <a:t>: </a:t>
            </a:r>
            <a:r>
              <a:rPr lang="en-IN" sz="1600" b="1" dirty="0"/>
              <a:t>			</a:t>
            </a:r>
            <a:r>
              <a:rPr lang="en-IN" sz="1600" b="1" dirty="0" smtClean="0"/>
              <a:t>BS I, 2</a:t>
            </a:r>
            <a:r>
              <a:rPr lang="en-IN" sz="1600" b="1" baseline="30000" dirty="0" smtClean="0"/>
              <a:t>nd</a:t>
            </a:r>
            <a:r>
              <a:rPr lang="en-IN" sz="1600" b="1" dirty="0" smtClean="0"/>
              <a:t> Semester</a:t>
            </a:r>
            <a:endParaRPr lang="en-IN" sz="1600" b="1" dirty="0"/>
          </a:p>
          <a:p>
            <a:pPr marL="1828800" lvl="4" indent="0">
              <a:buNone/>
            </a:pPr>
            <a:r>
              <a:rPr lang="en-US" sz="1600" b="1" dirty="0" smtClean="0"/>
              <a:t>Major:</a:t>
            </a:r>
            <a:r>
              <a:rPr lang="en-US" sz="1600" b="1" dirty="0"/>
              <a:t>			</a:t>
            </a:r>
            <a:r>
              <a:rPr lang="en-US" sz="1600" b="1" dirty="0" smtClean="0"/>
              <a:t>Zoology</a:t>
            </a:r>
            <a:r>
              <a:rPr lang="en-US" sz="1600" b="1" dirty="0" smtClean="0"/>
              <a:t> </a:t>
            </a:r>
            <a:endParaRPr lang="en-US" sz="1600" b="1" dirty="0"/>
          </a:p>
          <a:p>
            <a:pPr marL="1828800" lvl="4" indent="0">
              <a:buNone/>
            </a:pPr>
            <a:r>
              <a:rPr lang="en-US" sz="1600" b="1" dirty="0" smtClean="0"/>
              <a:t>Minor course:</a:t>
            </a:r>
            <a:r>
              <a:rPr lang="en-US" sz="1600" b="1" dirty="0"/>
              <a:t>		</a:t>
            </a:r>
            <a:r>
              <a:rPr lang="en-US" sz="1600" b="1" dirty="0" smtClean="0"/>
              <a:t>Botany</a:t>
            </a:r>
            <a:endParaRPr lang="en-IN" sz="1600" b="1" dirty="0"/>
          </a:p>
          <a:p>
            <a:pPr marL="0" indent="0">
              <a:buNone/>
            </a:pPr>
            <a:endParaRPr lang="en-IN" dirty="0"/>
          </a:p>
        </p:txBody>
      </p:sp>
    </p:spTree>
    <p:extLst>
      <p:ext uri="{BB962C8B-B14F-4D97-AF65-F5344CB8AC3E}">
        <p14:creationId xmlns:p14="http://schemas.microsoft.com/office/powerpoint/2010/main" val="315584059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23" t="28233" r="30570" b="23060"/>
          <a:stretch/>
        </p:blipFill>
        <p:spPr bwMode="auto">
          <a:xfrm>
            <a:off x="1608082" y="141888"/>
            <a:ext cx="10592192" cy="652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59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16" t="9052" r="43777" b="7759"/>
          <a:stretch/>
        </p:blipFill>
        <p:spPr bwMode="auto">
          <a:xfrm>
            <a:off x="3846786" y="3414"/>
            <a:ext cx="3799490" cy="674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75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23" t="8836" r="30086" b="7974"/>
          <a:stretch/>
        </p:blipFill>
        <p:spPr bwMode="auto">
          <a:xfrm>
            <a:off x="2475185" y="0"/>
            <a:ext cx="7488621" cy="688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37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1854" r="30570" b="6250"/>
          <a:stretch/>
        </p:blipFill>
        <p:spPr bwMode="auto">
          <a:xfrm>
            <a:off x="2459420" y="0"/>
            <a:ext cx="7525752"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96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39" t="19397" r="30206" b="10560"/>
          <a:stretch/>
        </p:blipFill>
        <p:spPr bwMode="auto">
          <a:xfrm>
            <a:off x="2001737" y="0"/>
            <a:ext cx="8925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10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87" t="35129" r="30448" b="39871"/>
          <a:stretch/>
        </p:blipFill>
        <p:spPr bwMode="auto">
          <a:xfrm>
            <a:off x="1639613" y="520278"/>
            <a:ext cx="10521848" cy="294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021" t="56142" r="30331" b="21929"/>
          <a:stretch/>
        </p:blipFill>
        <p:spPr bwMode="auto">
          <a:xfrm>
            <a:off x="1639613" y="3452664"/>
            <a:ext cx="10521848" cy="253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05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31" t="14441" r="32751" b="16594"/>
          <a:stretch/>
        </p:blipFill>
        <p:spPr bwMode="auto">
          <a:xfrm>
            <a:off x="1969112" y="0"/>
            <a:ext cx="80152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031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1821420" cy="605600"/>
          </a:xfrm>
        </p:spPr>
        <p:txBody>
          <a:bodyPr>
            <a:normAutofit fontScale="90000"/>
          </a:bodyPr>
          <a:lstStyle/>
          <a:p>
            <a:r>
              <a:rPr lang="en-IE" sz="2400" b="1" dirty="0" smtClean="0">
                <a:solidFill>
                  <a:srgbClr val="0070C0"/>
                </a:solidFill>
              </a:rPr>
              <a:t>References</a:t>
            </a:r>
            <a:endParaRPr lang="en-IE" sz="2400" b="1" dirty="0">
              <a:solidFill>
                <a:srgbClr val="0070C0"/>
              </a:solidFill>
            </a:endParaRPr>
          </a:p>
        </p:txBody>
      </p:sp>
      <p:sp>
        <p:nvSpPr>
          <p:cNvPr id="3" name="Content Placeholder 2"/>
          <p:cNvSpPr>
            <a:spLocks noGrp="1"/>
          </p:cNvSpPr>
          <p:nvPr>
            <p:ph idx="1"/>
          </p:nvPr>
        </p:nvSpPr>
        <p:spPr>
          <a:xfrm>
            <a:off x="1781503" y="1024759"/>
            <a:ext cx="9723109" cy="5659820"/>
          </a:xfrm>
        </p:spPr>
        <p:txBody>
          <a:bodyPr/>
          <a:lstStyle/>
          <a:p>
            <a:r>
              <a:rPr lang="en-IE" dirty="0" smtClean="0"/>
              <a:t>Source:</a:t>
            </a:r>
          </a:p>
          <a:p>
            <a:r>
              <a:rPr lang="en-IE" dirty="0">
                <a:hlinkClick r:id="rId2"/>
              </a:rPr>
              <a:t>http://</a:t>
            </a:r>
            <a:r>
              <a:rPr lang="en-IE" dirty="0" smtClean="0">
                <a:hlinkClick r:id="rId2"/>
              </a:rPr>
              <a:t>premabotany.blogspot.com/2018/12/psilotum-classification-structure-of.html</a:t>
            </a:r>
            <a:endParaRPr lang="en-IE" dirty="0" smtClean="0"/>
          </a:p>
          <a:p>
            <a:r>
              <a:rPr lang="en-IE" dirty="0">
                <a:hlinkClick r:id="rId3"/>
              </a:rPr>
              <a:t>https://</a:t>
            </a:r>
            <a:r>
              <a:rPr lang="en-IE" dirty="0" smtClean="0">
                <a:hlinkClick r:id="rId3"/>
              </a:rPr>
              <a:t>en.wikipedia.org/wiki/Psilotum</a:t>
            </a:r>
            <a:endParaRPr lang="en-IE" dirty="0" smtClean="0"/>
          </a:p>
          <a:p>
            <a:r>
              <a:rPr lang="en-IE" dirty="0">
                <a:hlinkClick r:id="rId4"/>
              </a:rPr>
              <a:t>http://</a:t>
            </a:r>
            <a:r>
              <a:rPr lang="en-IE" dirty="0" smtClean="0">
                <a:hlinkClick r:id="rId4"/>
              </a:rPr>
              <a:t>www.biologydiscussion.com/botany/pteridophyta/psilotum-features-reproduction-and-phylogeny/46152</a:t>
            </a:r>
            <a:endParaRPr lang="en-IE" dirty="0" smtClean="0"/>
          </a:p>
          <a:p>
            <a:endParaRPr lang="en-IE" dirty="0"/>
          </a:p>
        </p:txBody>
      </p:sp>
    </p:spTree>
    <p:extLst>
      <p:ext uri="{BB962C8B-B14F-4D97-AF65-F5344CB8AC3E}">
        <p14:creationId xmlns:p14="http://schemas.microsoft.com/office/powerpoint/2010/main" val="2800212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err="1" smtClean="0">
                <a:solidFill>
                  <a:srgbClr val="0070C0"/>
                </a:solidFill>
              </a:rPr>
              <a:t>Adiantum</a:t>
            </a:r>
            <a:endParaRPr lang="en-IE" b="1" dirty="0">
              <a:solidFill>
                <a:srgbClr val="0070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797881"/>
              </p:ext>
            </p:extLst>
          </p:nvPr>
        </p:nvGraphicFramePr>
        <p:xfrm>
          <a:off x="6747640" y="1318885"/>
          <a:ext cx="4887312" cy="4104452"/>
        </p:xfrm>
        <a:graphic>
          <a:graphicData uri="http://schemas.openxmlformats.org/drawingml/2006/table">
            <a:tbl>
              <a:tblPr/>
              <a:tblGrid>
                <a:gridCol w="2443656"/>
                <a:gridCol w="2443656"/>
              </a:tblGrid>
              <a:tr h="422457">
                <a:tc gridSpan="2">
                  <a:txBody>
                    <a:bodyPr/>
                    <a:lstStyle/>
                    <a:p>
                      <a:pPr algn="ctr" fontAlgn="t"/>
                      <a:r>
                        <a:rPr lang="en-IE" sz="2400" b="1" u="none" strike="noStrike" dirty="0">
                          <a:solidFill>
                            <a:srgbClr val="0B0080"/>
                          </a:solidFill>
                          <a:effectLst/>
                          <a:hlinkClick r:id="rId2" tooltip="Taxonomy (biology)"/>
                        </a:rPr>
                        <a:t>Scientific classification</a:t>
                      </a:r>
                      <a:endParaRPr lang="en-IE" sz="2400" b="1" dirty="0">
                        <a:effectLst/>
                      </a:endParaRP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4FAB4"/>
                    </a:solidFill>
                  </a:tcPr>
                </a:tc>
                <a:tc hMerge="1">
                  <a:txBody>
                    <a:bodyPr/>
                    <a:lstStyle/>
                    <a:p>
                      <a:endParaRPr lang="en-IE"/>
                    </a:p>
                  </a:txBody>
                  <a:tcPr/>
                </a:tc>
              </a:tr>
              <a:tr h="422457">
                <a:tc>
                  <a:txBody>
                    <a:bodyPr/>
                    <a:lstStyle/>
                    <a:p>
                      <a:pPr algn="l" fontAlgn="t"/>
                      <a:r>
                        <a:rPr lang="en-IE" sz="1100">
                          <a:effectLst/>
                        </a:rPr>
                        <a:t>Kingdom:</a:t>
                      </a: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3" tooltip="Plant"/>
                        </a:rPr>
                        <a:t>Plantae</a:t>
                      </a:r>
                      <a:endParaRPr lang="en-IE" sz="1100">
                        <a:effectLst/>
                      </a:endParaRP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03656">
                <a:tc>
                  <a:txBody>
                    <a:bodyPr/>
                    <a:lstStyle/>
                    <a:p>
                      <a:pPr algn="l" fontAlgn="t"/>
                      <a:r>
                        <a:rPr lang="en-IE" sz="1100" i="1" dirty="0">
                          <a:effectLst/>
                        </a:rPr>
                        <a:t>Clade</a:t>
                      </a:r>
                      <a:r>
                        <a:rPr lang="en-IE" sz="1100" dirty="0">
                          <a:effectLst/>
                        </a:rPr>
                        <a:t>:</a:t>
                      </a: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dirty="0" err="1">
                          <a:solidFill>
                            <a:srgbClr val="0B0080"/>
                          </a:solidFill>
                          <a:effectLst/>
                          <a:hlinkClick r:id="rId4" tooltip="Vascular plant"/>
                        </a:rPr>
                        <a:t>Tracheophytes</a:t>
                      </a:r>
                      <a:endParaRPr lang="en-IE" sz="1100" dirty="0">
                        <a:effectLst/>
                      </a:endParaRP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03656">
                <a:tc>
                  <a:txBody>
                    <a:bodyPr/>
                    <a:lstStyle/>
                    <a:p>
                      <a:pPr algn="l" fontAlgn="t"/>
                      <a:r>
                        <a:rPr lang="en-IE" sz="1100">
                          <a:effectLst/>
                        </a:rPr>
                        <a:t>Class:</a:t>
                      </a: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5" tooltip="Fern"/>
                        </a:rPr>
                        <a:t>Polypodiopsida</a:t>
                      </a:r>
                      <a:endParaRPr lang="en-IE" sz="1100">
                        <a:effectLst/>
                      </a:endParaRP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2457">
                <a:tc>
                  <a:txBody>
                    <a:bodyPr/>
                    <a:lstStyle/>
                    <a:p>
                      <a:pPr algn="l" fontAlgn="t"/>
                      <a:r>
                        <a:rPr lang="en-IE" sz="1100">
                          <a:effectLst/>
                        </a:rPr>
                        <a:t>Order:</a:t>
                      </a: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6" tooltip="Polypodiales"/>
                        </a:rPr>
                        <a:t>Polypodiales</a:t>
                      </a:r>
                      <a:endParaRPr lang="en-IE" sz="1100">
                        <a:effectLst/>
                      </a:endParaRP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22457">
                <a:tc>
                  <a:txBody>
                    <a:bodyPr/>
                    <a:lstStyle/>
                    <a:p>
                      <a:pPr algn="l" fontAlgn="t"/>
                      <a:r>
                        <a:rPr lang="en-IE" sz="1100">
                          <a:effectLst/>
                        </a:rPr>
                        <a:t>Family:</a:t>
                      </a: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7" tooltip="Pteridaceae"/>
                        </a:rPr>
                        <a:t>Pteridaceae</a:t>
                      </a:r>
                      <a:endParaRPr lang="en-IE" sz="1100">
                        <a:effectLst/>
                      </a:endParaRP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03656">
                <a:tc>
                  <a:txBody>
                    <a:bodyPr/>
                    <a:lstStyle/>
                    <a:p>
                      <a:pPr algn="l" fontAlgn="t"/>
                      <a:r>
                        <a:rPr lang="en-IE" sz="1100">
                          <a:effectLst/>
                        </a:rPr>
                        <a:t>Subfamily:</a:t>
                      </a: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8" tooltip="Vittarioideae"/>
                        </a:rPr>
                        <a:t>Vittarioideae</a:t>
                      </a:r>
                      <a:endParaRPr lang="en-IE" sz="1100">
                        <a:effectLst/>
                      </a:endParaRP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03656">
                <a:tc>
                  <a:txBody>
                    <a:bodyPr/>
                    <a:lstStyle/>
                    <a:p>
                      <a:pPr algn="l" fontAlgn="t"/>
                      <a:r>
                        <a:rPr lang="en-IE" sz="1100">
                          <a:effectLst/>
                        </a:rPr>
                        <a:t>Genus:</a:t>
                      </a: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b="1" i="1" dirty="0" err="1">
                          <a:effectLst/>
                        </a:rPr>
                        <a:t>Adiantum</a:t>
                      </a:r>
                      <a:r>
                        <a:rPr lang="en-IE" sz="1100" dirty="0">
                          <a:effectLst/>
                        </a:rPr>
                        <a:t/>
                      </a:r>
                      <a:br>
                        <a:rPr lang="en-IE" sz="1100" dirty="0">
                          <a:effectLst/>
                        </a:rPr>
                      </a:br>
                      <a:r>
                        <a:rPr lang="en-IE" sz="1100" u="none" strike="noStrike" dirty="0">
                          <a:solidFill>
                            <a:srgbClr val="0B0080"/>
                          </a:solidFill>
                          <a:effectLst/>
                          <a:hlinkClick r:id="rId9" tooltip="Carl Linnaeus"/>
                        </a:rPr>
                        <a:t>L.</a:t>
                      </a:r>
                      <a:endParaRPr lang="en-IE" sz="1100" dirty="0">
                        <a:effectLst/>
                      </a:endParaRPr>
                    </a:p>
                  </a:txBody>
                  <a:tcPr marL="55562" marR="55562" marT="27781" marB="2778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pic>
        <p:nvPicPr>
          <p:cNvPr id="1126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973" y="1403149"/>
            <a:ext cx="4652798" cy="400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16063" y="5624928"/>
            <a:ext cx="3022585" cy="369332"/>
          </a:xfrm>
          <a:prstGeom prst="rect">
            <a:avLst/>
          </a:prstGeom>
        </p:spPr>
        <p:txBody>
          <a:bodyPr wrap="square">
            <a:spAutoFit/>
          </a:bodyPr>
          <a:lstStyle/>
          <a:p>
            <a:r>
              <a:rPr lang="en-IE" dirty="0"/>
              <a:t> (</a:t>
            </a:r>
            <a:r>
              <a:rPr lang="en-IE" i="1" dirty="0" err="1">
                <a:hlinkClick r:id="rId11" tooltip="Adiantum aleuticum"/>
              </a:rPr>
              <a:t>Adiantum</a:t>
            </a:r>
            <a:r>
              <a:rPr lang="en-IE" i="1" dirty="0">
                <a:hlinkClick r:id="rId11" tooltip="Adiantum aleuticum"/>
              </a:rPr>
              <a:t> </a:t>
            </a:r>
            <a:r>
              <a:rPr lang="en-IE" i="1" dirty="0" err="1">
                <a:hlinkClick r:id="rId11" tooltip="Adiantum aleuticum"/>
              </a:rPr>
              <a:t>aleuticum</a:t>
            </a:r>
            <a:r>
              <a:rPr lang="en-IE" dirty="0"/>
              <a:t>)</a:t>
            </a:r>
          </a:p>
        </p:txBody>
      </p:sp>
      <p:pic>
        <p:nvPicPr>
          <p:cNvPr id="11267" name="Picture 3" desc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7475" y="212407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5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94" y="119613"/>
            <a:ext cx="6022427" cy="605601"/>
          </a:xfrm>
        </p:spPr>
        <p:txBody>
          <a:bodyPr>
            <a:normAutofit fontScale="90000"/>
          </a:bodyPr>
          <a:lstStyle/>
          <a:p>
            <a:r>
              <a:rPr lang="en-IE" sz="2400" b="1" dirty="0">
                <a:solidFill>
                  <a:srgbClr val="0070C0"/>
                </a:solidFill>
              </a:rPr>
              <a:t>Occurrence and Distribution of </a:t>
            </a:r>
            <a:r>
              <a:rPr lang="en-IE" sz="2400" b="1" i="1" dirty="0" err="1" smtClean="0">
                <a:solidFill>
                  <a:srgbClr val="0070C0"/>
                </a:solidFill>
              </a:rPr>
              <a:t>Adiantum</a:t>
            </a:r>
            <a:r>
              <a:rPr lang="en-IE" sz="2400" b="1" dirty="0">
                <a:solidFill>
                  <a:srgbClr val="0070C0"/>
                </a:solidFill>
              </a:rPr>
              <a:t/>
            </a:r>
            <a:br>
              <a:rPr lang="en-IE" sz="2400" b="1" dirty="0">
                <a:solidFill>
                  <a:srgbClr val="0070C0"/>
                </a:solidFill>
              </a:rPr>
            </a:br>
            <a:endParaRPr lang="en-IE" sz="2400" dirty="0">
              <a:solidFill>
                <a:srgbClr val="0070C0"/>
              </a:solidFill>
            </a:endParaRPr>
          </a:p>
        </p:txBody>
      </p:sp>
      <p:sp>
        <p:nvSpPr>
          <p:cNvPr id="3" name="Content Placeholder 2"/>
          <p:cNvSpPr>
            <a:spLocks noGrp="1"/>
          </p:cNvSpPr>
          <p:nvPr>
            <p:ph idx="1"/>
          </p:nvPr>
        </p:nvSpPr>
        <p:spPr>
          <a:xfrm>
            <a:off x="1513490" y="520262"/>
            <a:ext cx="10678510" cy="6195848"/>
          </a:xfrm>
        </p:spPr>
        <p:txBody>
          <a:bodyPr>
            <a:normAutofit/>
          </a:bodyPr>
          <a:lstStyle/>
          <a:p>
            <a:pPr algn="just">
              <a:lnSpc>
                <a:spcPct val="150000"/>
              </a:lnSpc>
              <a:spcBef>
                <a:spcPts val="0"/>
              </a:spcBef>
            </a:pPr>
            <a:r>
              <a:rPr lang="en-IE" i="1" dirty="0" err="1"/>
              <a:t>Adiantum</a:t>
            </a:r>
            <a:r>
              <a:rPr lang="en-IE" dirty="0"/>
              <a:t> is popularly called ‘Maiden hair fem’ because of the shiny black rachis of the leaves. It is one of the most widely distributed genera (Other genera are </a:t>
            </a:r>
            <a:r>
              <a:rPr lang="en-IE" dirty="0" err="1"/>
              <a:t>Cheilanthes</a:t>
            </a:r>
            <a:r>
              <a:rPr lang="en-IE" dirty="0"/>
              <a:t>, </a:t>
            </a:r>
            <a:r>
              <a:rPr lang="en-IE" dirty="0" err="1"/>
              <a:t>Pellaea</a:t>
            </a:r>
            <a:r>
              <a:rPr lang="en-IE" dirty="0"/>
              <a:t>, </a:t>
            </a:r>
            <a:r>
              <a:rPr lang="en-IE" dirty="0" err="1"/>
              <a:t>Ceratopieris</a:t>
            </a:r>
            <a:r>
              <a:rPr lang="en-IE" dirty="0"/>
              <a:t> and </a:t>
            </a:r>
            <a:r>
              <a:rPr lang="en-IE" dirty="0" err="1"/>
              <a:t>Anogramma</a:t>
            </a:r>
            <a:r>
              <a:rPr lang="en-IE" dirty="0"/>
              <a:t>) of the family growing luxuriantly in both tropical and sub topical regions of the world. It grows ubiqui­tously wherever nature offers a moist, shaded locality. There are nearly 200 species</a:t>
            </a:r>
            <a:r>
              <a:rPr lang="en-IE" dirty="0" smtClean="0"/>
              <a:t>.</a:t>
            </a:r>
            <a:endParaRPr lang="en-IE" dirty="0"/>
          </a:p>
          <a:p>
            <a:pPr algn="just">
              <a:lnSpc>
                <a:spcPct val="150000"/>
              </a:lnSpc>
              <a:spcBef>
                <a:spcPts val="0"/>
              </a:spcBef>
            </a:pPr>
            <a:endParaRPr lang="en-IE" dirty="0" smtClean="0"/>
          </a:p>
          <a:p>
            <a:pPr algn="just">
              <a:lnSpc>
                <a:spcPct val="150000"/>
              </a:lnSpc>
              <a:spcBef>
                <a:spcPts val="0"/>
              </a:spcBef>
            </a:pPr>
            <a:r>
              <a:rPr lang="en-IE" sz="2400" b="1" dirty="0">
                <a:solidFill>
                  <a:srgbClr val="0070C0"/>
                </a:solidFill>
              </a:rPr>
              <a:t>Sporophyte of </a:t>
            </a:r>
            <a:r>
              <a:rPr lang="en-IE" sz="2400" b="1" i="1" dirty="0" err="1" smtClean="0">
                <a:solidFill>
                  <a:srgbClr val="0070C0"/>
                </a:solidFill>
              </a:rPr>
              <a:t>Adiantum</a:t>
            </a:r>
            <a:endParaRPr lang="en-IE" sz="2400" b="1" dirty="0" smtClean="0">
              <a:solidFill>
                <a:srgbClr val="0070C0"/>
              </a:solidFill>
            </a:endParaRPr>
          </a:p>
          <a:p>
            <a:pPr algn="just">
              <a:lnSpc>
                <a:spcPct val="150000"/>
              </a:lnSpc>
              <a:spcBef>
                <a:spcPts val="0"/>
              </a:spcBef>
            </a:pPr>
            <a:r>
              <a:rPr lang="en-IE" dirty="0"/>
              <a:t>Morphology of the plant: The </a:t>
            </a:r>
            <a:r>
              <a:rPr lang="en-IE" dirty="0" err="1"/>
              <a:t>sporophytic</a:t>
            </a:r>
            <a:r>
              <a:rPr lang="en-IE" dirty="0"/>
              <a:t> plant body consists of an under­ground rhizome from which are produced leaves and roots. The rhizome is covered with chaffy scales (</a:t>
            </a:r>
            <a:r>
              <a:rPr lang="en-IE" dirty="0" err="1"/>
              <a:t>Paleae</a:t>
            </a:r>
            <a:r>
              <a:rPr lang="en-IE" dirty="0"/>
              <a:t>). It may be erect </a:t>
            </a:r>
            <a:r>
              <a:rPr lang="en-IE" dirty="0" smtClean="0"/>
              <a:t>, </a:t>
            </a:r>
            <a:r>
              <a:rPr lang="en-IE" dirty="0"/>
              <a:t>semi </a:t>
            </a:r>
            <a:r>
              <a:rPr lang="en-IE" dirty="0" smtClean="0"/>
              <a:t>erect, </a:t>
            </a:r>
            <a:r>
              <a:rPr lang="en-IE" dirty="0"/>
              <a:t>or </a:t>
            </a:r>
            <a:r>
              <a:rPr lang="en-IE" dirty="0" smtClean="0"/>
              <a:t>creeping.</a:t>
            </a:r>
            <a:endParaRPr lang="en-IE" b="1" dirty="0">
              <a:solidFill>
                <a:srgbClr val="0070C0"/>
              </a:solidFill>
            </a:endParaRPr>
          </a:p>
          <a:p>
            <a:pPr algn="just">
              <a:lnSpc>
                <a:spcPct val="150000"/>
              </a:lnSpc>
              <a:spcBef>
                <a:spcPts val="0"/>
              </a:spcBef>
            </a:pPr>
            <a:endParaRPr lang="en-IE" dirty="0"/>
          </a:p>
        </p:txBody>
      </p:sp>
    </p:spTree>
    <p:extLst>
      <p:ext uri="{BB962C8B-B14F-4D97-AF65-F5344CB8AC3E}">
        <p14:creationId xmlns:p14="http://schemas.microsoft.com/office/powerpoint/2010/main" val="58921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021" y="674302"/>
            <a:ext cx="9331544" cy="498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689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5737" y="0"/>
            <a:ext cx="10279117" cy="6731876"/>
          </a:xfrm>
        </p:spPr>
        <p:txBody>
          <a:bodyPr>
            <a:normAutofit lnSpcReduction="10000"/>
          </a:bodyPr>
          <a:lstStyle/>
          <a:p>
            <a:pPr algn="just">
              <a:lnSpc>
                <a:spcPct val="150000"/>
              </a:lnSpc>
              <a:spcBef>
                <a:spcPts val="0"/>
              </a:spcBef>
            </a:pPr>
            <a:r>
              <a:rPr lang="en-IE" dirty="0"/>
              <a:t>The rhizome may be hard or soft and brown in colour</a:t>
            </a:r>
            <a:r>
              <a:rPr lang="en-IE" dirty="0" smtClean="0"/>
              <a:t>.</a:t>
            </a:r>
          </a:p>
          <a:p>
            <a:pPr algn="just">
              <a:lnSpc>
                <a:spcPct val="150000"/>
              </a:lnSpc>
              <a:spcBef>
                <a:spcPts val="0"/>
              </a:spcBef>
            </a:pPr>
            <a:r>
              <a:rPr lang="en-IE" dirty="0"/>
              <a:t>The chaffy scales that cover the rhizome are of various shapes and sizes. </a:t>
            </a:r>
            <a:endParaRPr lang="en-IE" dirty="0" smtClean="0"/>
          </a:p>
          <a:p>
            <a:pPr algn="just">
              <a:lnSpc>
                <a:spcPct val="150000"/>
              </a:lnSpc>
              <a:spcBef>
                <a:spcPts val="0"/>
              </a:spcBef>
            </a:pPr>
            <a:r>
              <a:rPr lang="en-IE" dirty="0"/>
              <a:t>The roots are stiff and black in colour. Occasionally they may be branched</a:t>
            </a:r>
            <a:r>
              <a:rPr lang="en-IE" dirty="0" smtClean="0"/>
              <a:t>.</a:t>
            </a:r>
          </a:p>
          <a:p>
            <a:pPr algn="just">
              <a:lnSpc>
                <a:spcPct val="150000"/>
              </a:lnSpc>
              <a:spcBef>
                <a:spcPts val="0"/>
              </a:spcBef>
            </a:pPr>
            <a:r>
              <a:rPr lang="en-IE" dirty="0"/>
              <a:t>The leaves are produced in </a:t>
            </a:r>
            <a:r>
              <a:rPr lang="en-IE" dirty="0" err="1"/>
              <a:t>acropetalous</a:t>
            </a:r>
            <a:r>
              <a:rPr lang="en-IE" dirty="0"/>
              <a:t> succession on the creeping rhizome. They show </a:t>
            </a:r>
            <a:r>
              <a:rPr lang="en-IE" dirty="0" err="1"/>
              <a:t>circinate</a:t>
            </a:r>
            <a:r>
              <a:rPr lang="en-IE" dirty="0"/>
              <a:t> vernation typical of ferns. The rachis of the leaf is hard, wiry, shiny and black or dark brown in colour thus giving the name maiden hair fern. The rachis has a medium dorsal groove, and is covered with </a:t>
            </a:r>
            <a:r>
              <a:rPr lang="en-IE" dirty="0" err="1"/>
              <a:t>paleae</a:t>
            </a:r>
            <a:r>
              <a:rPr lang="en-IE" dirty="0"/>
              <a:t> at the basal region. In addition to this, glandular hairs may also be present</a:t>
            </a:r>
            <a:r>
              <a:rPr lang="en-IE" dirty="0" smtClean="0"/>
              <a:t>.</a:t>
            </a:r>
          </a:p>
          <a:p>
            <a:pPr algn="just" fontAlgn="base">
              <a:lnSpc>
                <a:spcPct val="150000"/>
              </a:lnSpc>
              <a:spcBef>
                <a:spcPts val="0"/>
              </a:spcBef>
            </a:pPr>
            <a:r>
              <a:rPr lang="en-IE" dirty="0"/>
              <a:t>The leaves may be </a:t>
            </a:r>
            <a:r>
              <a:rPr lang="en-IE" dirty="0" err="1"/>
              <a:t>unipinnate</a:t>
            </a:r>
            <a:r>
              <a:rPr lang="en-IE" dirty="0"/>
              <a:t> (</a:t>
            </a:r>
            <a:r>
              <a:rPr lang="en-IE" dirty="0" err="1"/>
              <a:t>Axaudatum</a:t>
            </a:r>
            <a:r>
              <a:rPr lang="en-IE" dirty="0"/>
              <a:t>) or bi or tri-pinnate as in , </a:t>
            </a:r>
            <a:r>
              <a:rPr lang="en-IE" i="1" dirty="0"/>
              <a:t>A. </a:t>
            </a:r>
            <a:r>
              <a:rPr lang="en-IE" i="1" dirty="0" err="1"/>
              <a:t>capillus</a:t>
            </a:r>
            <a:r>
              <a:rPr lang="en-IE" i="1" dirty="0"/>
              <a:t> – </a:t>
            </a:r>
            <a:r>
              <a:rPr lang="en-IE" i="1" dirty="0" err="1"/>
              <a:t>veneris</a:t>
            </a:r>
            <a:r>
              <a:rPr lang="en-IE" i="1" dirty="0"/>
              <a:t> </a:t>
            </a:r>
            <a:r>
              <a:rPr lang="en-IE" dirty="0" smtClean="0"/>
              <a:t>. </a:t>
            </a:r>
            <a:r>
              <a:rPr lang="en-IE" dirty="0"/>
              <a:t>The pinnae are stalked and have a dichotomous venation. The rachis may terminate in a pinna or may bear a bud. In </a:t>
            </a:r>
            <a:r>
              <a:rPr lang="en-IE" i="1" dirty="0"/>
              <a:t>A </a:t>
            </a:r>
            <a:r>
              <a:rPr lang="en-IE" i="1" dirty="0" err="1"/>
              <a:t>capillus</a:t>
            </a:r>
            <a:r>
              <a:rPr lang="en-IE" i="1" dirty="0"/>
              <a:t> </a:t>
            </a:r>
            <a:r>
              <a:rPr lang="en-IE" i="1" dirty="0" err="1"/>
              <a:t>veneris</a:t>
            </a:r>
            <a:r>
              <a:rPr lang="en-IE" i="1" dirty="0"/>
              <a:t> </a:t>
            </a:r>
            <a:r>
              <a:rPr lang="en-IE" dirty="0"/>
              <a:t>the rachis divides </a:t>
            </a:r>
            <a:r>
              <a:rPr lang="en-IE" dirty="0" err="1"/>
              <a:t>pinnately</a:t>
            </a:r>
            <a:r>
              <a:rPr lang="en-IE" dirty="0"/>
              <a:t> and the ultimate branches bear pinnae in an alternate fashion.</a:t>
            </a:r>
          </a:p>
          <a:p>
            <a:pPr algn="just" fontAlgn="base">
              <a:lnSpc>
                <a:spcPct val="150000"/>
              </a:lnSpc>
              <a:spcBef>
                <a:spcPts val="0"/>
              </a:spcBef>
            </a:pPr>
            <a:r>
              <a:rPr lang="en-IE" dirty="0"/>
              <a:t>There is no distinction between fertile and sterile leaves in </a:t>
            </a:r>
            <a:r>
              <a:rPr lang="en-IE" i="1" dirty="0" err="1"/>
              <a:t>Adiantum</a:t>
            </a:r>
            <a:r>
              <a:rPr lang="en-IE" dirty="0"/>
              <a:t>. The whole leaf may be </a:t>
            </a:r>
            <a:r>
              <a:rPr lang="en-IE" dirty="0" err="1"/>
              <a:t>sporangiferous</a:t>
            </a:r>
            <a:r>
              <a:rPr lang="en-IE" dirty="0"/>
              <a:t> or only certain pinnae may bear sporangia. The </a:t>
            </a:r>
            <a:r>
              <a:rPr lang="en-IE" dirty="0" err="1"/>
              <a:t>soral</a:t>
            </a:r>
            <a:r>
              <a:rPr lang="en-IE" dirty="0"/>
              <a:t> organisa­tion is very evident. </a:t>
            </a:r>
            <a:r>
              <a:rPr lang="en-IE" dirty="0" err="1"/>
              <a:t>Sori</a:t>
            </a:r>
            <a:r>
              <a:rPr lang="en-IE" dirty="0"/>
              <a:t> are borne on the ventral surface of the pinnae</a:t>
            </a:r>
            <a:r>
              <a:rPr lang="en-IE" dirty="0" smtClean="0"/>
              <a:t>.</a:t>
            </a:r>
          </a:p>
          <a:p>
            <a:pPr algn="just" fontAlgn="base">
              <a:lnSpc>
                <a:spcPct val="150000"/>
              </a:lnSpc>
              <a:spcBef>
                <a:spcPts val="0"/>
              </a:spcBef>
            </a:pPr>
            <a:r>
              <a:rPr lang="en-IE" dirty="0" smtClean="0"/>
              <a:t>Source: 	</a:t>
            </a:r>
            <a:r>
              <a:rPr lang="en-IE" dirty="0">
                <a:hlinkClick r:id="rId2"/>
              </a:rPr>
              <a:t> http://www.biologydiscussion.com/pteridophytes/adiantum-occurrence-and-gametophyte-botany/73629</a:t>
            </a:r>
            <a:endParaRPr lang="en-IE" dirty="0"/>
          </a:p>
          <a:p>
            <a:endParaRPr lang="en-IE" dirty="0"/>
          </a:p>
        </p:txBody>
      </p:sp>
    </p:spTree>
    <p:extLst>
      <p:ext uri="{BB962C8B-B14F-4D97-AF65-F5344CB8AC3E}">
        <p14:creationId xmlns:p14="http://schemas.microsoft.com/office/powerpoint/2010/main" val="3248667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26" t="17888" r="44747" b="43103"/>
          <a:stretch/>
        </p:blipFill>
        <p:spPr bwMode="auto">
          <a:xfrm>
            <a:off x="2145245" y="504498"/>
            <a:ext cx="4347014" cy="55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623" t="27694" r="39054" b="11961"/>
          <a:stretch/>
        </p:blipFill>
        <p:spPr bwMode="auto">
          <a:xfrm>
            <a:off x="6765326" y="599090"/>
            <a:ext cx="4782692" cy="553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6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023" y="151144"/>
            <a:ext cx="2720054" cy="589835"/>
          </a:xfrm>
        </p:spPr>
        <p:txBody>
          <a:bodyPr>
            <a:noAutofit/>
          </a:bodyPr>
          <a:lstStyle/>
          <a:p>
            <a:pPr fontAlgn="base"/>
            <a:r>
              <a:rPr lang="en-IE" sz="2400" b="1" dirty="0">
                <a:solidFill>
                  <a:srgbClr val="0070C0"/>
                </a:solidFill>
              </a:rPr>
              <a:t>Internal </a:t>
            </a:r>
            <a:r>
              <a:rPr lang="en-IE" sz="2400" b="1" dirty="0" smtClean="0">
                <a:solidFill>
                  <a:srgbClr val="0070C0"/>
                </a:solidFill>
              </a:rPr>
              <a:t>Structure</a:t>
            </a:r>
            <a:r>
              <a:rPr lang="en-IE" sz="2400" dirty="0">
                <a:solidFill>
                  <a:srgbClr val="0070C0"/>
                </a:solidFill>
              </a:rPr>
              <a:t/>
            </a:r>
            <a:br>
              <a:rPr lang="en-IE" sz="2400" dirty="0">
                <a:solidFill>
                  <a:srgbClr val="0070C0"/>
                </a:solidFill>
              </a:rPr>
            </a:br>
            <a:endParaRPr lang="en-IE" sz="2400" dirty="0">
              <a:solidFill>
                <a:srgbClr val="0070C0"/>
              </a:solidFill>
            </a:endParaRPr>
          </a:p>
        </p:txBody>
      </p:sp>
      <p:sp>
        <p:nvSpPr>
          <p:cNvPr id="3" name="Content Placeholder 2"/>
          <p:cNvSpPr>
            <a:spLocks noGrp="1"/>
          </p:cNvSpPr>
          <p:nvPr>
            <p:ph idx="1"/>
          </p:nvPr>
        </p:nvSpPr>
        <p:spPr>
          <a:xfrm>
            <a:off x="1876097" y="698938"/>
            <a:ext cx="10121462" cy="6159062"/>
          </a:xfrm>
        </p:spPr>
        <p:txBody>
          <a:bodyPr/>
          <a:lstStyle/>
          <a:p>
            <a:pPr algn="just">
              <a:lnSpc>
                <a:spcPct val="150000"/>
              </a:lnSpc>
              <a:spcBef>
                <a:spcPts val="0"/>
              </a:spcBef>
            </a:pPr>
            <a:r>
              <a:rPr lang="en-IE" sz="2000" b="1" dirty="0" smtClean="0">
                <a:solidFill>
                  <a:srgbClr val="00B050"/>
                </a:solidFill>
              </a:rPr>
              <a:t>Root</a:t>
            </a:r>
          </a:p>
          <a:p>
            <a:pPr algn="just">
              <a:lnSpc>
                <a:spcPct val="150000"/>
              </a:lnSpc>
              <a:spcBef>
                <a:spcPts val="0"/>
              </a:spcBef>
            </a:pPr>
            <a:r>
              <a:rPr lang="en-IE" dirty="0" smtClean="0"/>
              <a:t>A </a:t>
            </a:r>
            <a:r>
              <a:rPr lang="en-IE" dirty="0"/>
              <a:t>transection reveals the usual three zones epidermis, cortex and </a:t>
            </a:r>
            <a:r>
              <a:rPr lang="en-IE" dirty="0" smtClean="0"/>
              <a:t>stele. </a:t>
            </a:r>
            <a:r>
              <a:rPr lang="en-IE" dirty="0"/>
              <a:t>The outline of the section would be wavy. Epidermis is single layered and the cells may be thin walled or thick walled. There is a cuticle external to the epidermis</a:t>
            </a:r>
            <a:r>
              <a:rPr lang="en-IE" dirty="0" smtClean="0"/>
              <a:t>.</a:t>
            </a:r>
            <a:endParaRPr lang="en-IE" dirty="0"/>
          </a:p>
          <a:p>
            <a:pPr algn="just">
              <a:lnSpc>
                <a:spcPct val="150000"/>
              </a:lnSpc>
              <a:spcBef>
                <a:spcPts val="0"/>
              </a:spcBef>
            </a:pPr>
            <a:r>
              <a:rPr lang="en-IE" dirty="0"/>
              <a:t>Cortex lies internal to the epidermis. It may be wholly </a:t>
            </a:r>
            <a:r>
              <a:rPr lang="en-IE" dirty="0" err="1"/>
              <a:t>parenchymatous</a:t>
            </a:r>
            <a:r>
              <a:rPr lang="en-IE" dirty="0"/>
              <a:t> (</a:t>
            </a:r>
            <a:r>
              <a:rPr lang="en-IE" i="1" dirty="0"/>
              <a:t>A. </a:t>
            </a:r>
            <a:r>
              <a:rPr lang="en-IE" i="1" dirty="0" err="1"/>
              <a:t>rubellum</a:t>
            </a:r>
            <a:r>
              <a:rPr lang="en-IE" dirty="0"/>
              <a:t>), F</a:t>
            </a:r>
            <a:r>
              <a:rPr lang="en-IE" dirty="0" smtClean="0"/>
              <a:t>or </a:t>
            </a:r>
            <a:r>
              <a:rPr lang="en-IE" dirty="0"/>
              <a:t>it may have sclerenchyma and parenchyma. </a:t>
            </a:r>
            <a:endParaRPr lang="en-IE" dirty="0" smtClean="0"/>
          </a:p>
          <a:p>
            <a:pPr algn="just">
              <a:lnSpc>
                <a:spcPct val="150000"/>
              </a:lnSpc>
              <a:spcBef>
                <a:spcPts val="0"/>
              </a:spcBef>
            </a:pPr>
            <a:r>
              <a:rPr lang="en-IE" dirty="0"/>
              <a:t>The central vascular cylinder exhibits great variety. </a:t>
            </a:r>
            <a:r>
              <a:rPr lang="en-IE" dirty="0" smtClean="0"/>
              <a:t>In </a:t>
            </a:r>
            <a:r>
              <a:rPr lang="en-IE" dirty="0"/>
              <a:t>the young condition the stele may be a </a:t>
            </a:r>
            <a:r>
              <a:rPr lang="en-IE" dirty="0" err="1"/>
              <a:t>solenostele</a:t>
            </a:r>
            <a:r>
              <a:rPr lang="en-IE" dirty="0"/>
              <a:t>. In </a:t>
            </a:r>
            <a:r>
              <a:rPr lang="en-IE" i="1" dirty="0"/>
              <a:t>A. </a:t>
            </a:r>
            <a:r>
              <a:rPr lang="en-IE" i="1" dirty="0" err="1"/>
              <a:t>rubellum</a:t>
            </a:r>
            <a:r>
              <a:rPr lang="en-IE" i="1" dirty="0"/>
              <a:t> </a:t>
            </a:r>
            <a:r>
              <a:rPr lang="en-IE" dirty="0"/>
              <a:t>the stele is a typical </a:t>
            </a:r>
            <a:r>
              <a:rPr lang="en-IE" dirty="0" err="1"/>
              <a:t>amphiphloic</a:t>
            </a:r>
            <a:r>
              <a:rPr lang="en-IE" dirty="0"/>
              <a:t> </a:t>
            </a:r>
            <a:r>
              <a:rPr lang="en-IE" dirty="0" err="1"/>
              <a:t>solenostele</a:t>
            </a:r>
            <a:r>
              <a:rPr lang="en-IE" dirty="0"/>
              <a:t>, with characteristic features such as outer endodermis, outer </a:t>
            </a:r>
            <a:r>
              <a:rPr lang="en-IE" dirty="0" err="1"/>
              <a:t>pericycle</a:t>
            </a:r>
            <a:r>
              <a:rPr lang="en-IE" dirty="0"/>
              <a:t>, outer phloem, xylem, inner phloem, inner </a:t>
            </a:r>
            <a:r>
              <a:rPr lang="en-IE" dirty="0" err="1"/>
              <a:t>pericycle</a:t>
            </a:r>
            <a:r>
              <a:rPr lang="en-IE" dirty="0"/>
              <a:t> and inner endodermis lining the </a:t>
            </a:r>
            <a:r>
              <a:rPr lang="en-IE" dirty="0" err="1"/>
              <a:t>parenchymatous</a:t>
            </a:r>
            <a:r>
              <a:rPr lang="en-IE" dirty="0"/>
              <a:t> pith.</a:t>
            </a:r>
          </a:p>
        </p:txBody>
      </p:sp>
    </p:spTree>
    <p:extLst>
      <p:ext uri="{BB962C8B-B14F-4D97-AF65-F5344CB8AC3E}">
        <p14:creationId xmlns:p14="http://schemas.microsoft.com/office/powerpoint/2010/main" val="4006405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59" t="8404" r="36750" b="4311"/>
          <a:stretch/>
        </p:blipFill>
        <p:spPr bwMode="auto">
          <a:xfrm>
            <a:off x="2743200" y="-152251"/>
            <a:ext cx="6463862" cy="715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50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848" y="110359"/>
            <a:ext cx="10452538" cy="6637282"/>
          </a:xfrm>
        </p:spPr>
        <p:txBody>
          <a:bodyPr/>
          <a:lstStyle/>
          <a:p>
            <a:pPr fontAlgn="base"/>
            <a:r>
              <a:rPr lang="en-IE" sz="2000" b="1" dirty="0" smtClean="0">
                <a:solidFill>
                  <a:srgbClr val="00B050"/>
                </a:solidFill>
              </a:rPr>
              <a:t>2. Leaf</a:t>
            </a:r>
            <a:r>
              <a:rPr lang="en-IE" sz="2000" b="1" dirty="0">
                <a:solidFill>
                  <a:srgbClr val="00B050"/>
                </a:solidFill>
              </a:rPr>
              <a:t>:</a:t>
            </a:r>
          </a:p>
          <a:p>
            <a:pPr algn="just" fontAlgn="base">
              <a:lnSpc>
                <a:spcPct val="150000"/>
              </a:lnSpc>
              <a:spcBef>
                <a:spcPts val="0"/>
              </a:spcBef>
            </a:pPr>
            <a:r>
              <a:rPr lang="en-IE" dirty="0"/>
              <a:t>The petiole shows an epidermis, </a:t>
            </a:r>
            <a:r>
              <a:rPr lang="en-IE" dirty="0" err="1"/>
              <a:t>parenchymatous</a:t>
            </a:r>
            <a:r>
              <a:rPr lang="en-IE" dirty="0"/>
              <a:t> cortex and the vas­cular trace. </a:t>
            </a:r>
            <a:r>
              <a:rPr lang="en-IE" dirty="0" smtClean="0"/>
              <a:t>There </a:t>
            </a:r>
            <a:r>
              <a:rPr lang="en-IE" dirty="0"/>
              <a:t>is a thick walled hypodermis next to the epidermis. The number of leaf traces entering the leaf, varies</a:t>
            </a:r>
            <a:r>
              <a:rPr lang="en-IE" dirty="0" smtClean="0"/>
              <a:t>. </a:t>
            </a:r>
            <a:r>
              <a:rPr lang="en-IE" dirty="0"/>
              <a:t>Even when there are two leaf traces, both of them unite further up resulting in a single bundle. The xylem is concave at the base but </a:t>
            </a:r>
            <a:r>
              <a:rPr lang="en-IE" dirty="0" err="1"/>
              <a:t>triradiate</a:t>
            </a:r>
            <a:r>
              <a:rPr lang="en-IE" dirty="0"/>
              <a:t> higher up with three </a:t>
            </a:r>
            <a:r>
              <a:rPr lang="en-IE" dirty="0" err="1"/>
              <a:t>protoxylem</a:t>
            </a:r>
            <a:r>
              <a:rPr lang="en-IE" dirty="0"/>
              <a:t> groups. Xylem is exarch</a:t>
            </a:r>
            <a:r>
              <a:rPr lang="en-IE" dirty="0" smtClean="0"/>
              <a:t>.</a:t>
            </a:r>
          </a:p>
          <a:p>
            <a:pPr algn="just" fontAlgn="base">
              <a:lnSpc>
                <a:spcPct val="150000"/>
              </a:lnSpc>
              <a:spcBef>
                <a:spcPts val="0"/>
              </a:spcBef>
            </a:pPr>
            <a:r>
              <a:rPr lang="en-IE" dirty="0"/>
              <a:t>The mesophyll (when present) as well as the epidermal layers are </a:t>
            </a:r>
            <a:r>
              <a:rPr lang="en-IE" dirty="0" err="1"/>
              <a:t>chlorophyllous</a:t>
            </a:r>
            <a:r>
              <a:rPr lang="en-IE" dirty="0"/>
              <a:t>. The epidermal layers are </a:t>
            </a:r>
            <a:r>
              <a:rPr lang="en-IE" dirty="0" err="1"/>
              <a:t>chlorophyllous</a:t>
            </a:r>
            <a:r>
              <a:rPr lang="en-IE" dirty="0"/>
              <a:t>. The epidermal cells over the veins are thick walled. The stomata are scattered throughout the surface of the leaf. </a:t>
            </a:r>
            <a:r>
              <a:rPr lang="en-IE" dirty="0" err="1"/>
              <a:t>Paleae</a:t>
            </a:r>
            <a:r>
              <a:rPr lang="en-IE" dirty="0"/>
              <a:t> or </a:t>
            </a:r>
            <a:r>
              <a:rPr lang="en-IE" dirty="0" err="1"/>
              <a:t>ramenta</a:t>
            </a:r>
            <a:r>
              <a:rPr lang="en-IE" dirty="0"/>
              <a:t> may be borne even on the epidermis of the lamina. The vein may or may not have a bundle sheath. The vascular tissues show the characteristic X\P arrangement.</a:t>
            </a:r>
          </a:p>
          <a:p>
            <a:endParaRPr lang="en-IE" dirty="0"/>
          </a:p>
        </p:txBody>
      </p:sp>
    </p:spTree>
    <p:extLst>
      <p:ext uri="{BB962C8B-B14F-4D97-AF65-F5344CB8AC3E}">
        <p14:creationId xmlns:p14="http://schemas.microsoft.com/office/powerpoint/2010/main" val="23166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5379" y="599090"/>
            <a:ext cx="9849233" cy="5312132"/>
          </a:xfrm>
        </p:spPr>
        <p:txBody>
          <a:bodyPr/>
          <a:lstStyle/>
          <a:p>
            <a:endParaRPr lang="en-IE"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94" t="32327" r="40022" b="22844"/>
          <a:stretch/>
        </p:blipFill>
        <p:spPr bwMode="auto">
          <a:xfrm>
            <a:off x="360498" y="646384"/>
            <a:ext cx="5498680" cy="521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321" t="14979" r="37600" b="31573"/>
          <a:stretch/>
        </p:blipFill>
        <p:spPr bwMode="auto">
          <a:xfrm>
            <a:off x="5859178" y="646384"/>
            <a:ext cx="5744433" cy="521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65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317" y="0"/>
            <a:ext cx="10599683" cy="6858000"/>
          </a:xfrm>
        </p:spPr>
        <p:txBody>
          <a:bodyPr>
            <a:normAutofit fontScale="92500" lnSpcReduction="10000"/>
          </a:bodyPr>
          <a:lstStyle/>
          <a:p>
            <a:pPr fontAlgn="base"/>
            <a:r>
              <a:rPr lang="en-IE" sz="2000" b="1" dirty="0">
                <a:solidFill>
                  <a:srgbClr val="00B050"/>
                </a:solidFill>
              </a:rPr>
              <a:t>3. Root:</a:t>
            </a:r>
            <a:endParaRPr lang="en-IE" sz="2000" dirty="0">
              <a:solidFill>
                <a:srgbClr val="00B050"/>
              </a:solidFill>
            </a:endParaRPr>
          </a:p>
          <a:p>
            <a:pPr algn="just" fontAlgn="base">
              <a:lnSpc>
                <a:spcPct val="150000"/>
              </a:lnSpc>
              <a:spcBef>
                <a:spcPts val="0"/>
              </a:spcBef>
            </a:pPr>
            <a:r>
              <a:rPr lang="en-IE" dirty="0" smtClean="0"/>
              <a:t>A </a:t>
            </a:r>
            <a:r>
              <a:rPr lang="en-IE" dirty="0"/>
              <a:t>transection shows a very prominent </a:t>
            </a:r>
            <a:r>
              <a:rPr lang="en-IE" dirty="0" err="1"/>
              <a:t>piliferous</a:t>
            </a:r>
            <a:r>
              <a:rPr lang="en-IE" dirty="0"/>
              <a:t> layer, a two zoned cortex and the central </a:t>
            </a:r>
            <a:r>
              <a:rPr lang="en-IE" dirty="0" err="1" smtClean="0"/>
              <a:t>protostele</a:t>
            </a:r>
            <a:r>
              <a:rPr lang="en-IE" dirty="0" smtClean="0"/>
              <a:t>. The </a:t>
            </a:r>
            <a:r>
              <a:rPr lang="en-IE" dirty="0" err="1"/>
              <a:t>piliferous</a:t>
            </a:r>
            <a:r>
              <a:rPr lang="en-IE" dirty="0"/>
              <a:t> layer has brown coloured cell walls. Cortex has an outer </a:t>
            </a:r>
            <a:r>
              <a:rPr lang="en-IE" dirty="0" err="1"/>
              <a:t>parenchymatous</a:t>
            </a:r>
            <a:r>
              <a:rPr lang="en-IE" dirty="0"/>
              <a:t> zone and an inner sclerotic zone.</a:t>
            </a:r>
          </a:p>
          <a:p>
            <a:pPr algn="just" fontAlgn="base">
              <a:lnSpc>
                <a:spcPct val="150000"/>
              </a:lnSpc>
              <a:spcBef>
                <a:spcPts val="0"/>
              </a:spcBef>
            </a:pPr>
            <a:r>
              <a:rPr lang="en-IE" dirty="0"/>
              <a:t>Surrounding the stele is a conspicuous endodermis with prominent </a:t>
            </a:r>
            <a:r>
              <a:rPr lang="en-IE" dirty="0" err="1"/>
              <a:t>casparian</a:t>
            </a:r>
            <a:r>
              <a:rPr lang="en-IE" dirty="0"/>
              <a:t> thickenings. The xylem is exarch and </a:t>
            </a:r>
            <a:r>
              <a:rPr lang="en-IE" dirty="0" err="1"/>
              <a:t>diarch</a:t>
            </a:r>
            <a:r>
              <a:rPr lang="en-IE" dirty="0"/>
              <a:t>, phloem completely surrounds the xylem. External to phloem is a single layered </a:t>
            </a:r>
            <a:r>
              <a:rPr lang="en-IE" dirty="0" err="1"/>
              <a:t>pericycle</a:t>
            </a:r>
            <a:r>
              <a:rPr lang="en-IE" dirty="0"/>
              <a:t>.</a:t>
            </a:r>
          </a:p>
          <a:p>
            <a:pPr marL="0" indent="0" fontAlgn="base">
              <a:buNone/>
            </a:pPr>
            <a:r>
              <a:rPr lang="en-IE" sz="2400" b="1" dirty="0">
                <a:solidFill>
                  <a:srgbClr val="00B050"/>
                </a:solidFill>
              </a:rPr>
              <a:t>Reproduction</a:t>
            </a:r>
            <a:r>
              <a:rPr lang="en-IE" sz="2400" dirty="0">
                <a:solidFill>
                  <a:srgbClr val="00B050"/>
                </a:solidFill>
              </a:rPr>
              <a:t>:</a:t>
            </a:r>
          </a:p>
          <a:p>
            <a:pPr algn="just" fontAlgn="base">
              <a:lnSpc>
                <a:spcPct val="150000"/>
              </a:lnSpc>
              <a:spcBef>
                <a:spcPts val="0"/>
              </a:spcBef>
            </a:pPr>
            <a:r>
              <a:rPr lang="en-IE" dirty="0"/>
              <a:t>Vegetative propagation is brought about by buds produced at the leaf tips. The buds enter the ground when the leaf bends and touches the soil. There they develop into a new individual. This, in turn may repeat the process leading to the walking Habit. Walking habit is seen in </a:t>
            </a:r>
            <a:r>
              <a:rPr lang="en-IE" i="1" dirty="0"/>
              <a:t>A </a:t>
            </a:r>
            <a:r>
              <a:rPr lang="en-IE" i="1" dirty="0" err="1"/>
              <a:t>caudatum</a:t>
            </a:r>
            <a:r>
              <a:rPr lang="en-IE" dirty="0"/>
              <a:t>.</a:t>
            </a:r>
          </a:p>
          <a:p>
            <a:pPr marL="0" indent="0" fontAlgn="base">
              <a:buNone/>
            </a:pPr>
            <a:r>
              <a:rPr lang="en-IE" sz="2400" b="1" dirty="0">
                <a:solidFill>
                  <a:srgbClr val="00B050"/>
                </a:solidFill>
              </a:rPr>
              <a:t>Spore Producing Organs:</a:t>
            </a:r>
            <a:endParaRPr lang="en-IE" sz="2400" dirty="0">
              <a:solidFill>
                <a:srgbClr val="00B050"/>
              </a:solidFill>
            </a:endParaRPr>
          </a:p>
          <a:p>
            <a:pPr fontAlgn="base">
              <a:lnSpc>
                <a:spcPct val="160000"/>
              </a:lnSpc>
              <a:spcBef>
                <a:spcPts val="0"/>
              </a:spcBef>
            </a:pPr>
            <a:r>
              <a:rPr lang="en-IE" dirty="0"/>
              <a:t>As has already been said there is no distinction into fertile and sterile leaves. </a:t>
            </a:r>
            <a:r>
              <a:rPr lang="en-IE" dirty="0" smtClean="0"/>
              <a:t>The </a:t>
            </a:r>
            <a:r>
              <a:rPr lang="en-IE" dirty="0" err="1" smtClean="0"/>
              <a:t>sori</a:t>
            </a:r>
            <a:r>
              <a:rPr lang="en-IE" dirty="0" smtClean="0"/>
              <a:t> </a:t>
            </a:r>
            <a:r>
              <a:rPr lang="en-IE" dirty="0"/>
              <a:t>are born at the distal end of the pinnae. But the </a:t>
            </a:r>
            <a:r>
              <a:rPr lang="en-IE" dirty="0" err="1"/>
              <a:t>sori</a:t>
            </a:r>
            <a:r>
              <a:rPr lang="en-IE" dirty="0"/>
              <a:t> are not exactly marginal. They are borne a little behind the tip of the veins</a:t>
            </a:r>
            <a:r>
              <a:rPr lang="en-IE" dirty="0" smtClean="0"/>
              <a:t>. </a:t>
            </a:r>
            <a:r>
              <a:rPr lang="en-IE" dirty="0"/>
              <a:t>The </a:t>
            </a:r>
            <a:r>
              <a:rPr lang="en-IE" dirty="0" err="1"/>
              <a:t>sorus</a:t>
            </a:r>
            <a:r>
              <a:rPr lang="en-IE" dirty="0"/>
              <a:t> bearing margin of the leaf </a:t>
            </a:r>
            <a:r>
              <a:rPr lang="en-IE" dirty="0" err="1"/>
              <a:t>incurls</a:t>
            </a:r>
            <a:r>
              <a:rPr lang="en-IE" dirty="0"/>
              <a:t> and forms the false </a:t>
            </a:r>
            <a:r>
              <a:rPr lang="en-IE" dirty="0" err="1"/>
              <a:t>inducium</a:t>
            </a:r>
            <a:r>
              <a:rPr lang="en-IE" dirty="0"/>
              <a:t>.</a:t>
            </a:r>
          </a:p>
          <a:p>
            <a:pPr marL="0" indent="0">
              <a:buNone/>
            </a:pPr>
            <a:r>
              <a:rPr lang="en-IE" b="1" dirty="0">
                <a:hlinkClick r:id="rId2"/>
              </a:rPr>
              <a:t/>
            </a:r>
            <a:br>
              <a:rPr lang="en-IE" b="1" dirty="0">
                <a:hlinkClick r:id="rId2"/>
              </a:rPr>
            </a:br>
            <a:endParaRPr lang="en-IE" dirty="0"/>
          </a:p>
        </p:txBody>
      </p:sp>
    </p:spTree>
    <p:extLst>
      <p:ext uri="{BB962C8B-B14F-4D97-AF65-F5344CB8AC3E}">
        <p14:creationId xmlns:p14="http://schemas.microsoft.com/office/powerpoint/2010/main" val="468612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614" y="-1"/>
            <a:ext cx="10552386" cy="6747641"/>
          </a:xfrm>
        </p:spPr>
        <p:txBody>
          <a:bodyPr/>
          <a:lstStyle/>
          <a:p>
            <a:pPr fontAlgn="base"/>
            <a:r>
              <a:rPr lang="en-IE" sz="2400" b="1" dirty="0">
                <a:solidFill>
                  <a:srgbClr val="00B050"/>
                </a:solidFill>
              </a:rPr>
              <a:t>Development and Structure of the Sporangium:</a:t>
            </a:r>
            <a:endParaRPr lang="en-IE" sz="2400" dirty="0">
              <a:solidFill>
                <a:srgbClr val="00B050"/>
              </a:solidFill>
            </a:endParaRPr>
          </a:p>
          <a:p>
            <a:pPr algn="just" fontAlgn="base"/>
            <a:r>
              <a:rPr lang="en-IE" dirty="0" smtClean="0"/>
              <a:t>A </a:t>
            </a:r>
            <a:r>
              <a:rPr lang="en-IE" dirty="0"/>
              <a:t>mature </a:t>
            </a:r>
            <a:r>
              <a:rPr lang="en-IE" dirty="0" err="1"/>
              <a:t>sporangiuim</a:t>
            </a:r>
            <a:r>
              <a:rPr lang="en-IE" dirty="0"/>
              <a:t> has a stalk made up of three rows of cells. The stalk terminates in a </a:t>
            </a:r>
            <a:r>
              <a:rPr lang="en-IE" dirty="0" err="1"/>
              <a:t>globose</a:t>
            </a:r>
            <a:r>
              <a:rPr lang="en-IE" dirty="0"/>
              <a:t> or biconvex capsule. The wall is single layered.</a:t>
            </a:r>
          </a:p>
          <a:p>
            <a:pPr algn="just" fontAlgn="base"/>
            <a:r>
              <a:rPr lang="en-IE" dirty="0"/>
              <a:t>There is an obliquely vertical annulus </a:t>
            </a:r>
            <a:r>
              <a:rPr lang="en-IE" dirty="0" smtClean="0"/>
              <a:t>of </a:t>
            </a:r>
            <a:r>
              <a:rPr lang="en-IE" dirty="0"/>
              <a:t>12-24 cells long. The annulus is separated from the stalk by two or three cells. The </a:t>
            </a:r>
            <a:r>
              <a:rPr lang="en-IE" dirty="0" err="1"/>
              <a:t>stomium</a:t>
            </a:r>
            <a:r>
              <a:rPr lang="en-IE" dirty="0"/>
              <a:t> also is separated from both the stalk, and the annulus. The rest of the sporangial wall is composed of a few large cells</a:t>
            </a:r>
            <a:r>
              <a:rPr lang="en-IE" dirty="0" smtClean="0"/>
              <a:t>. </a:t>
            </a:r>
            <a:r>
              <a:rPr lang="en-IE" dirty="0"/>
              <a:t>The sporangium dehisces transversely liberating the spores. All the spores are of the same type</a:t>
            </a:r>
            <a:r>
              <a:rPr lang="en-IE" dirty="0" smtClean="0"/>
              <a:t>.</a:t>
            </a:r>
          </a:p>
          <a:p>
            <a:pPr fontAlgn="base"/>
            <a:endParaRPr lang="en-IE" dirty="0"/>
          </a:p>
          <a:p>
            <a:endParaRPr lang="en-IE"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56" t="26724" r="38204" b="30604"/>
          <a:stretch/>
        </p:blipFill>
        <p:spPr bwMode="auto">
          <a:xfrm>
            <a:off x="3815255" y="2650447"/>
            <a:ext cx="4934605" cy="380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208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083" y="0"/>
            <a:ext cx="10583917" cy="6858000"/>
          </a:xfrm>
        </p:spPr>
        <p:txBody>
          <a:bodyPr/>
          <a:lstStyle/>
          <a:p>
            <a:pPr algn="just" fontAlgn="base">
              <a:lnSpc>
                <a:spcPct val="150000"/>
              </a:lnSpc>
              <a:spcBef>
                <a:spcPts val="0"/>
              </a:spcBef>
            </a:pPr>
            <a:r>
              <a:rPr lang="en-IE" sz="2400" b="1" dirty="0">
                <a:solidFill>
                  <a:srgbClr val="0070C0"/>
                </a:solidFill>
              </a:rPr>
              <a:t>Gametophyte of </a:t>
            </a:r>
            <a:r>
              <a:rPr lang="en-IE" sz="2400" b="1" i="1" dirty="0" err="1">
                <a:solidFill>
                  <a:srgbClr val="0070C0"/>
                </a:solidFill>
              </a:rPr>
              <a:t>Adiantum</a:t>
            </a:r>
            <a:r>
              <a:rPr lang="en-IE" sz="2400" b="1" dirty="0">
                <a:solidFill>
                  <a:srgbClr val="0070C0"/>
                </a:solidFill>
              </a:rPr>
              <a:t>:</a:t>
            </a:r>
          </a:p>
          <a:p>
            <a:pPr algn="just" fontAlgn="base">
              <a:lnSpc>
                <a:spcPct val="150000"/>
              </a:lnSpc>
              <a:spcBef>
                <a:spcPts val="0"/>
              </a:spcBef>
            </a:pPr>
            <a:r>
              <a:rPr lang="en-IE" b="1" dirty="0">
                <a:solidFill>
                  <a:srgbClr val="00B050"/>
                </a:solidFill>
              </a:rPr>
              <a:t>Structure and germination of the spores:</a:t>
            </a:r>
            <a:endParaRPr lang="en-IE" dirty="0">
              <a:solidFill>
                <a:srgbClr val="00B050"/>
              </a:solidFill>
            </a:endParaRPr>
          </a:p>
          <a:p>
            <a:pPr algn="just" fontAlgn="base">
              <a:lnSpc>
                <a:spcPct val="150000"/>
              </a:lnSpc>
              <a:spcBef>
                <a:spcPts val="0"/>
              </a:spcBef>
            </a:pPr>
            <a:r>
              <a:rPr lang="en-IE" dirty="0"/>
              <a:t>Spores are tetrahedral in shape. The wall is two layered. </a:t>
            </a:r>
            <a:r>
              <a:rPr lang="en-IE" dirty="0" err="1"/>
              <a:t>Exine</a:t>
            </a:r>
            <a:r>
              <a:rPr lang="en-IE" dirty="0"/>
              <a:t> is thick and smooth and has a brownish tinge. On falling upon a suitable substratum the spore germinates. The first sign of germination is the rupturing of </a:t>
            </a:r>
            <a:r>
              <a:rPr lang="en-IE" dirty="0" err="1"/>
              <a:t>exine</a:t>
            </a:r>
            <a:r>
              <a:rPr lang="en-IE" dirty="0"/>
              <a:t> and the protruding out of the germ tube.</a:t>
            </a:r>
          </a:p>
          <a:p>
            <a:pPr algn="just" fontAlgn="base">
              <a:lnSpc>
                <a:spcPct val="150000"/>
              </a:lnSpc>
              <a:spcBef>
                <a:spcPts val="0"/>
              </a:spcBef>
            </a:pPr>
            <a:r>
              <a:rPr lang="en-IE" dirty="0"/>
              <a:t>The germ tube undergoes several transverse divisions to form a short filament. The lowest cell </a:t>
            </a:r>
            <a:r>
              <a:rPr lang="en-IE" dirty="0" smtClean="0"/>
              <a:t>forms </a:t>
            </a:r>
            <a:r>
              <a:rPr lang="en-IE" dirty="0"/>
              <a:t>a lateral rhizoid. The terminal cell becomes an apical cell with three cutting faces. By the division of the apical cell, a </a:t>
            </a:r>
            <a:r>
              <a:rPr lang="en-IE" dirty="0" err="1"/>
              <a:t>spatulate</a:t>
            </a:r>
            <a:r>
              <a:rPr lang="en-IE" dirty="0"/>
              <a:t> pro-</a:t>
            </a:r>
            <a:r>
              <a:rPr lang="en-IE" dirty="0" err="1"/>
              <a:t>thallus</a:t>
            </a:r>
            <a:r>
              <a:rPr lang="en-IE" dirty="0"/>
              <a:t> is formed </a:t>
            </a:r>
            <a:r>
              <a:rPr lang="en-IE" dirty="0" smtClean="0"/>
              <a:t>first.</a:t>
            </a:r>
          </a:p>
          <a:p>
            <a:pPr algn="just">
              <a:lnSpc>
                <a:spcPct val="150000"/>
              </a:lnSpc>
              <a:spcBef>
                <a:spcPts val="0"/>
              </a:spcBef>
            </a:pPr>
            <a:r>
              <a:rPr lang="en-IE" dirty="0" smtClean="0"/>
              <a:t>The </a:t>
            </a:r>
            <a:r>
              <a:rPr lang="en-IE" dirty="0"/>
              <a:t>mature pro-</a:t>
            </a:r>
            <a:r>
              <a:rPr lang="en-IE" dirty="0" err="1"/>
              <a:t>thallus</a:t>
            </a:r>
            <a:r>
              <a:rPr lang="en-IE" dirty="0"/>
              <a:t> is </a:t>
            </a:r>
            <a:r>
              <a:rPr lang="en-IE" dirty="0" err="1"/>
              <a:t>cordate</a:t>
            </a:r>
            <a:r>
              <a:rPr lang="en-IE" dirty="0"/>
              <a:t>, photosynthetic, </a:t>
            </a:r>
            <a:r>
              <a:rPr lang="en-IE" dirty="0" err="1"/>
              <a:t>dorsiventrally</a:t>
            </a:r>
            <a:r>
              <a:rPr lang="en-IE" dirty="0"/>
              <a:t> flattened and aerial. The growing point is situated in the apical </a:t>
            </a:r>
            <a:r>
              <a:rPr lang="en-IE" dirty="0" smtClean="0"/>
              <a:t>notch. </a:t>
            </a:r>
            <a:r>
              <a:rPr lang="en-IE" dirty="0"/>
              <a:t>All the cells in the pro-</a:t>
            </a:r>
            <a:r>
              <a:rPr lang="en-IE" dirty="0" err="1"/>
              <a:t>thallus</a:t>
            </a:r>
            <a:r>
              <a:rPr lang="en-IE" dirty="0"/>
              <a:t> are </a:t>
            </a:r>
            <a:r>
              <a:rPr lang="en-IE" dirty="0" err="1"/>
              <a:t>parenchymatous</a:t>
            </a:r>
            <a:r>
              <a:rPr lang="en-IE" dirty="0"/>
              <a:t>. The pro-</a:t>
            </a:r>
            <a:r>
              <a:rPr lang="en-IE" dirty="0" err="1"/>
              <a:t>thallus</a:t>
            </a:r>
            <a:r>
              <a:rPr lang="en-IE" dirty="0"/>
              <a:t> is one celled thick towards the margins but many celled thick towards the centre. In some species collenchyma may be found at the corners. Rhizoids are produced from the ventral surface.</a:t>
            </a:r>
          </a:p>
        </p:txBody>
      </p:sp>
    </p:spTree>
    <p:extLst>
      <p:ext uri="{BB962C8B-B14F-4D97-AF65-F5344CB8AC3E}">
        <p14:creationId xmlns:p14="http://schemas.microsoft.com/office/powerpoint/2010/main" val="72795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614" y="0"/>
            <a:ext cx="9864998" cy="6716110"/>
          </a:xfrm>
        </p:spPr>
        <p:txBody>
          <a:bodyPr/>
          <a:lstStyle/>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pPr algn="just" fontAlgn="base">
              <a:lnSpc>
                <a:spcPct val="150000"/>
              </a:lnSpc>
              <a:spcBef>
                <a:spcPts val="0"/>
              </a:spcBef>
            </a:pPr>
            <a:r>
              <a:rPr lang="en-IE" b="1" dirty="0"/>
              <a:t>Reproduction:</a:t>
            </a:r>
            <a:endParaRPr lang="en-IE" dirty="0"/>
          </a:p>
          <a:p>
            <a:pPr algn="just" fontAlgn="base">
              <a:lnSpc>
                <a:spcPct val="150000"/>
              </a:lnSpc>
              <a:spcBef>
                <a:spcPts val="0"/>
              </a:spcBef>
            </a:pPr>
            <a:r>
              <a:rPr lang="en-IE" dirty="0"/>
              <a:t>The </a:t>
            </a:r>
            <a:r>
              <a:rPr lang="en-IE" dirty="0" err="1"/>
              <a:t>prothalli</a:t>
            </a:r>
            <a:r>
              <a:rPr lang="en-IE" dirty="0"/>
              <a:t> are </a:t>
            </a:r>
            <a:r>
              <a:rPr lang="en-IE" dirty="0" err="1"/>
              <a:t>monoecious</a:t>
            </a:r>
            <a:r>
              <a:rPr lang="en-IE" dirty="0"/>
              <a:t>. Antheridia are found in between the rhizoids towards the ventral surface. </a:t>
            </a:r>
            <a:r>
              <a:rPr lang="en-IE" dirty="0" err="1"/>
              <a:t>Arehegonia</a:t>
            </a:r>
            <a:r>
              <a:rPr lang="en-IE" dirty="0"/>
              <a:t> are found near the growing point towards the ventral surface. </a:t>
            </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89" t="26077" r="38203" b="25862"/>
          <a:stretch/>
        </p:blipFill>
        <p:spPr bwMode="auto">
          <a:xfrm>
            <a:off x="4067503" y="237509"/>
            <a:ext cx="4004441" cy="363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66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8380781"/>
              </p:ext>
            </p:extLst>
          </p:nvPr>
        </p:nvGraphicFramePr>
        <p:xfrm>
          <a:off x="3689130" y="504498"/>
          <a:ext cx="5801712" cy="5423337"/>
        </p:xfrm>
        <a:graphic>
          <a:graphicData uri="http://schemas.openxmlformats.org/drawingml/2006/table">
            <a:tbl>
              <a:tblPr/>
              <a:tblGrid>
                <a:gridCol w="2900856"/>
                <a:gridCol w="2900856"/>
              </a:tblGrid>
              <a:tr h="943189">
                <a:tc gridSpan="2">
                  <a:txBody>
                    <a:bodyPr/>
                    <a:lstStyle/>
                    <a:p>
                      <a:pPr algn="ctr" fontAlgn="t"/>
                      <a:r>
                        <a:rPr lang="en-IE" sz="2400" b="1" u="none" strike="noStrike" dirty="0">
                          <a:solidFill>
                            <a:srgbClr val="0B0080"/>
                          </a:solidFill>
                          <a:effectLst/>
                          <a:hlinkClick r:id="rId2" tooltip="Taxonomy (biology)"/>
                        </a:rPr>
                        <a:t>Scientific classification</a:t>
                      </a:r>
                      <a:endParaRPr lang="en-IE" sz="2400" b="1"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4FAB4"/>
                    </a:solidFill>
                  </a:tcPr>
                </a:tc>
                <a:tc hMerge="1">
                  <a:txBody>
                    <a:bodyPr/>
                    <a:lstStyle/>
                    <a:p>
                      <a:endParaRPr lang="en-IE"/>
                    </a:p>
                  </a:txBody>
                  <a:tcPr/>
                </a:tc>
              </a:tr>
              <a:tr h="943189">
                <a:tc>
                  <a:txBody>
                    <a:bodyPr/>
                    <a:lstStyle/>
                    <a:p>
                      <a:pPr algn="l" fontAlgn="t"/>
                      <a:r>
                        <a:rPr lang="en-IE" dirty="0">
                          <a:effectLst/>
                        </a:rPr>
                        <a:t>Kingdom:</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u="none" strike="noStrike">
                          <a:solidFill>
                            <a:srgbClr val="0B0080"/>
                          </a:solidFill>
                          <a:effectLst/>
                          <a:hlinkClick r:id="rId3" tooltip="Plant"/>
                        </a:rPr>
                        <a:t>Plantae</a:t>
                      </a:r>
                      <a:endParaRPr lang="en-IE">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943189">
                <a:tc>
                  <a:txBody>
                    <a:bodyPr/>
                    <a:lstStyle/>
                    <a:p>
                      <a:pPr algn="l" fontAlgn="t"/>
                      <a:r>
                        <a:rPr lang="en-IE" dirty="0">
                          <a:effectLst/>
                        </a:rPr>
                        <a:t>Division:</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b="1">
                          <a:effectLst/>
                        </a:rPr>
                        <a:t>Pteridophyta</a:t>
                      </a:r>
                      <a:endParaRPr lang="en-IE">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943189">
                <a:tc gridSpan="2">
                  <a:txBody>
                    <a:bodyPr/>
                    <a:lstStyle/>
                    <a:p>
                      <a:pPr algn="ctr" fontAlgn="t"/>
                      <a:r>
                        <a:rPr lang="en-IE">
                          <a:effectLst/>
                        </a:rPr>
                        <a:t>Includes:</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4FAB4"/>
                    </a:solidFill>
                  </a:tcPr>
                </a:tc>
                <a:tc hMerge="1">
                  <a:txBody>
                    <a:bodyPr/>
                    <a:lstStyle/>
                    <a:p>
                      <a:endParaRPr lang="en-IE"/>
                    </a:p>
                  </a:txBody>
                  <a:tcPr/>
                </a:tc>
              </a:tr>
              <a:tr h="1650581">
                <a:tc gridSpan="2">
                  <a:txBody>
                    <a:bodyPr/>
                    <a:lstStyle/>
                    <a:p>
                      <a:pPr algn="l" fontAlgn="t">
                        <a:buFont typeface="Arial"/>
                        <a:buChar char="•"/>
                      </a:pPr>
                      <a:r>
                        <a:rPr lang="en-IE" u="none" strike="noStrike" dirty="0" err="1">
                          <a:solidFill>
                            <a:srgbClr val="0B0080"/>
                          </a:solidFill>
                          <a:effectLst/>
                          <a:hlinkClick r:id="rId4" tooltip="Lycopodiophyta"/>
                        </a:rPr>
                        <a:t>Lycopodiophyta</a:t>
                      </a:r>
                      <a:endParaRPr lang="en-IE" dirty="0">
                        <a:effectLst/>
                      </a:endParaRPr>
                    </a:p>
                    <a:p>
                      <a:pPr algn="l" fontAlgn="t">
                        <a:buFont typeface="Arial"/>
                        <a:buChar char="•"/>
                      </a:pPr>
                      <a:r>
                        <a:rPr lang="en-IE" u="none" strike="noStrike" dirty="0" err="1">
                          <a:solidFill>
                            <a:srgbClr val="0B0080"/>
                          </a:solidFill>
                          <a:effectLst/>
                          <a:hlinkClick r:id="rId5" tooltip="Fern"/>
                        </a:rPr>
                        <a:t>Polypodiophyta</a:t>
                      </a:r>
                      <a:endParaRPr lang="en-IE"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IE"/>
                    </a:p>
                  </a:txBody>
                  <a:tcPr/>
                </a:tc>
              </a:tr>
            </a:tbl>
          </a:graphicData>
        </a:graphic>
      </p:graphicFrame>
    </p:spTree>
    <p:extLst>
      <p:ext uri="{BB962C8B-B14F-4D97-AF65-F5344CB8AC3E}">
        <p14:creationId xmlns:p14="http://schemas.microsoft.com/office/powerpoint/2010/main" val="3827395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0428" y="0"/>
            <a:ext cx="10741572" cy="6858000"/>
          </a:xfrm>
        </p:spPr>
        <p:txBody>
          <a:bodyPr/>
          <a:lstStyle/>
          <a:p>
            <a:pPr algn="just" fontAlgn="base">
              <a:lnSpc>
                <a:spcPct val="150000"/>
              </a:lnSpc>
              <a:spcBef>
                <a:spcPts val="0"/>
              </a:spcBef>
            </a:pPr>
            <a:r>
              <a:rPr lang="en-IE" b="1" dirty="0" err="1"/>
              <a:t>Embryogeny</a:t>
            </a:r>
            <a:r>
              <a:rPr lang="en-IE" dirty="0"/>
              <a:t>:</a:t>
            </a:r>
          </a:p>
          <a:p>
            <a:pPr algn="just" fontAlgn="base">
              <a:lnSpc>
                <a:spcPct val="150000"/>
              </a:lnSpc>
              <a:spcBef>
                <a:spcPts val="0"/>
              </a:spcBef>
            </a:pPr>
            <a:r>
              <a:rPr lang="en-IE" dirty="0"/>
              <a:t>The first division of the zygote is </a:t>
            </a:r>
            <a:r>
              <a:rPr lang="en-IE" dirty="0" smtClean="0"/>
              <a:t>vertical. </a:t>
            </a:r>
            <a:r>
              <a:rPr lang="en-IE" dirty="0"/>
              <a:t>The </a:t>
            </a:r>
            <a:r>
              <a:rPr lang="en-IE" dirty="0" err="1"/>
              <a:t>epibasal</a:t>
            </a:r>
            <a:r>
              <a:rPr lang="en-IE" dirty="0"/>
              <a:t> half (next to the </a:t>
            </a:r>
            <a:r>
              <a:rPr lang="en-IE" dirty="0" err="1"/>
              <a:t>archegonial</a:t>
            </a:r>
            <a:r>
              <a:rPr lang="en-IE" dirty="0"/>
              <a:t> neck) forms the leaf and root while the hypo basal half forms the stem’ apex and </a:t>
            </a:r>
            <a:r>
              <a:rPr lang="en-IE" dirty="0" smtClean="0"/>
              <a:t>foot. </a:t>
            </a:r>
          </a:p>
          <a:p>
            <a:pPr algn="just" fontAlgn="base">
              <a:lnSpc>
                <a:spcPct val="150000"/>
              </a:lnSpc>
              <a:spcBef>
                <a:spcPts val="0"/>
              </a:spcBef>
            </a:pPr>
            <a:r>
              <a:rPr lang="en-IE" dirty="0" smtClean="0"/>
              <a:t>Generally </a:t>
            </a:r>
            <a:r>
              <a:rPr lang="en-IE" dirty="0"/>
              <a:t>only one sporophyte is formed per pro-</a:t>
            </a:r>
            <a:r>
              <a:rPr lang="en-IE" dirty="0" err="1"/>
              <a:t>thallus</a:t>
            </a:r>
            <a:r>
              <a:rPr lang="en-IE" dirty="0"/>
              <a:t>. During </a:t>
            </a:r>
            <a:r>
              <a:rPr lang="en-IE" dirty="0" err="1"/>
              <a:t>embryogeny</a:t>
            </a:r>
            <a:r>
              <a:rPr lang="en-IE" dirty="0"/>
              <a:t> the root and juvenile leaves make their appearance first, with the stem differentiat­ing late. The primary root penetrates the soil and establishes itself. </a:t>
            </a:r>
            <a:endParaRPr lang="en-IE" dirty="0" smtClean="0"/>
          </a:p>
          <a:p>
            <a:pPr algn="just" fontAlgn="base">
              <a:lnSpc>
                <a:spcPct val="150000"/>
              </a:lnSpc>
              <a:spcBef>
                <a:spcPts val="0"/>
              </a:spcBef>
            </a:pPr>
            <a:endParaRPr lang="en-IE"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49" y="2506717"/>
            <a:ext cx="4201239" cy="435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819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021" y="220717"/>
            <a:ext cx="10515600" cy="6495393"/>
          </a:xfrm>
        </p:spPr>
        <p:txBody>
          <a:bodyPr/>
          <a:lstStyle/>
          <a:p>
            <a:r>
              <a:rPr lang="en-IE" sz="2400" b="1" dirty="0" smtClean="0">
                <a:solidFill>
                  <a:srgbClr val="0070C0"/>
                </a:solidFill>
              </a:rPr>
              <a:t>References:</a:t>
            </a:r>
          </a:p>
          <a:p>
            <a:r>
              <a:rPr lang="en-IE" dirty="0">
                <a:hlinkClick r:id="rId2"/>
              </a:rPr>
              <a:t>http://</a:t>
            </a:r>
            <a:r>
              <a:rPr lang="en-IE" dirty="0" smtClean="0">
                <a:hlinkClick r:id="rId2"/>
              </a:rPr>
              <a:t>www.biologydiscussion.com/pteridophytes/adiantum-occurrence-and-gametophyte-botany/73629</a:t>
            </a:r>
            <a:endParaRPr lang="en-IE" dirty="0" smtClean="0"/>
          </a:p>
          <a:p>
            <a:r>
              <a:rPr lang="en-IE" dirty="0">
                <a:hlinkClick r:id="rId3"/>
              </a:rPr>
              <a:t>https://en.wikipedia.org/wiki/Adiantum</a:t>
            </a:r>
            <a:endParaRPr lang="en-IE" dirty="0" smtClean="0"/>
          </a:p>
        </p:txBody>
      </p:sp>
    </p:spTree>
    <p:extLst>
      <p:ext uri="{BB962C8B-B14F-4D97-AF65-F5344CB8AC3E}">
        <p14:creationId xmlns:p14="http://schemas.microsoft.com/office/powerpoint/2010/main" val="298377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159" y="371862"/>
            <a:ext cx="4138951" cy="637131"/>
          </a:xfrm>
        </p:spPr>
        <p:txBody>
          <a:bodyPr>
            <a:normAutofit fontScale="90000"/>
          </a:bodyPr>
          <a:lstStyle/>
          <a:p>
            <a:r>
              <a:rPr lang="en-IE" sz="2400" b="1" dirty="0" err="1">
                <a:solidFill>
                  <a:srgbClr val="0070C0"/>
                </a:solidFill>
              </a:rPr>
              <a:t>Pteridophyta</a:t>
            </a:r>
            <a:r>
              <a:rPr lang="en-IE" sz="2400" b="1" dirty="0">
                <a:solidFill>
                  <a:srgbClr val="0070C0"/>
                </a:solidFill>
              </a:rPr>
              <a:t> Classification</a:t>
            </a:r>
            <a:br>
              <a:rPr lang="en-IE" sz="2400" b="1" dirty="0">
                <a:solidFill>
                  <a:srgbClr val="0070C0"/>
                </a:solidFill>
              </a:rPr>
            </a:br>
            <a:endParaRPr lang="en-IE" sz="2400" b="1" dirty="0">
              <a:solidFill>
                <a:srgbClr val="0070C0"/>
              </a:solidFill>
            </a:endParaRPr>
          </a:p>
        </p:txBody>
      </p:sp>
      <p:sp>
        <p:nvSpPr>
          <p:cNvPr id="3" name="Content Placeholder 2"/>
          <p:cNvSpPr>
            <a:spLocks noGrp="1"/>
          </p:cNvSpPr>
          <p:nvPr>
            <p:ph idx="1"/>
          </p:nvPr>
        </p:nvSpPr>
        <p:spPr>
          <a:xfrm>
            <a:off x="1623848" y="851337"/>
            <a:ext cx="10568152" cy="5849007"/>
          </a:xfrm>
        </p:spPr>
        <p:txBody>
          <a:bodyPr/>
          <a:lstStyle/>
          <a:p>
            <a:pPr>
              <a:lnSpc>
                <a:spcPct val="150000"/>
              </a:lnSpc>
              <a:spcBef>
                <a:spcPts val="0"/>
              </a:spcBef>
            </a:pPr>
            <a:r>
              <a:rPr lang="en-IE" dirty="0" err="1"/>
              <a:t>Pteridophyta</a:t>
            </a:r>
            <a:r>
              <a:rPr lang="en-IE" dirty="0"/>
              <a:t> can be classified into:</a:t>
            </a:r>
          </a:p>
          <a:p>
            <a:pPr>
              <a:lnSpc>
                <a:spcPct val="150000"/>
              </a:lnSpc>
              <a:spcBef>
                <a:spcPts val="0"/>
              </a:spcBef>
            </a:pPr>
            <a:r>
              <a:rPr lang="en-IE" b="1" dirty="0" err="1">
                <a:solidFill>
                  <a:srgbClr val="00B050"/>
                </a:solidFill>
              </a:rPr>
              <a:t>Lycopodiopsida</a:t>
            </a:r>
            <a:endParaRPr lang="en-IE" b="1" dirty="0">
              <a:solidFill>
                <a:srgbClr val="00B050"/>
              </a:solidFill>
            </a:endParaRPr>
          </a:p>
          <a:p>
            <a:pPr lvl="1">
              <a:lnSpc>
                <a:spcPct val="150000"/>
              </a:lnSpc>
              <a:spcBef>
                <a:spcPts val="0"/>
              </a:spcBef>
            </a:pPr>
            <a:r>
              <a:rPr lang="en-IE" sz="1800" dirty="0" err="1"/>
              <a:t>Lycopodiidae</a:t>
            </a:r>
            <a:r>
              <a:rPr lang="en-IE" sz="1800" dirty="0"/>
              <a:t> (club mosses)</a:t>
            </a:r>
          </a:p>
          <a:p>
            <a:pPr lvl="1">
              <a:lnSpc>
                <a:spcPct val="150000"/>
              </a:lnSpc>
              <a:spcBef>
                <a:spcPts val="0"/>
              </a:spcBef>
            </a:pPr>
            <a:r>
              <a:rPr lang="en-IE" sz="1800" dirty="0" err="1"/>
              <a:t>Selaginellidae</a:t>
            </a:r>
            <a:r>
              <a:rPr lang="en-IE" sz="1800" dirty="0"/>
              <a:t> (quillworts, spike mosses)</a:t>
            </a:r>
          </a:p>
          <a:p>
            <a:pPr>
              <a:lnSpc>
                <a:spcPct val="150000"/>
              </a:lnSpc>
              <a:spcBef>
                <a:spcPts val="0"/>
              </a:spcBef>
            </a:pPr>
            <a:r>
              <a:rPr lang="en-IE" b="1" dirty="0" err="1">
                <a:solidFill>
                  <a:srgbClr val="00B050"/>
                </a:solidFill>
              </a:rPr>
              <a:t>Polypodiopsida</a:t>
            </a:r>
            <a:endParaRPr lang="en-IE" b="1" dirty="0">
              <a:solidFill>
                <a:srgbClr val="00B050"/>
              </a:solidFill>
            </a:endParaRPr>
          </a:p>
          <a:p>
            <a:pPr lvl="1">
              <a:lnSpc>
                <a:spcPct val="150000"/>
              </a:lnSpc>
              <a:spcBef>
                <a:spcPts val="0"/>
              </a:spcBef>
            </a:pPr>
            <a:r>
              <a:rPr lang="en-IE" sz="1800" dirty="0" err="1"/>
              <a:t>Psilotidae</a:t>
            </a:r>
            <a:r>
              <a:rPr lang="en-IE" sz="1800" dirty="0"/>
              <a:t>: </a:t>
            </a:r>
            <a:r>
              <a:rPr lang="en-IE" sz="1800" dirty="0" err="1"/>
              <a:t>Ophioglossales</a:t>
            </a:r>
            <a:r>
              <a:rPr lang="en-IE" sz="1800" dirty="0"/>
              <a:t> (e.g. grape ferns) and </a:t>
            </a:r>
            <a:r>
              <a:rPr lang="en-IE" sz="1800" dirty="0" err="1"/>
              <a:t>Psilotales</a:t>
            </a:r>
            <a:r>
              <a:rPr lang="en-IE" sz="1800" dirty="0"/>
              <a:t> (whisk ferns).</a:t>
            </a:r>
          </a:p>
          <a:p>
            <a:pPr lvl="1">
              <a:lnSpc>
                <a:spcPct val="150000"/>
              </a:lnSpc>
              <a:spcBef>
                <a:spcPts val="0"/>
              </a:spcBef>
            </a:pPr>
            <a:r>
              <a:rPr lang="en-IE" sz="1800" dirty="0" err="1"/>
              <a:t>Equisetidae</a:t>
            </a:r>
            <a:r>
              <a:rPr lang="en-IE" sz="1800" dirty="0"/>
              <a:t> (horsetails)</a:t>
            </a:r>
          </a:p>
          <a:p>
            <a:pPr lvl="1">
              <a:lnSpc>
                <a:spcPct val="150000"/>
              </a:lnSpc>
              <a:spcBef>
                <a:spcPts val="0"/>
              </a:spcBef>
            </a:pPr>
            <a:r>
              <a:rPr lang="en-IE" sz="1800" dirty="0" err="1"/>
              <a:t>Polypodiidae</a:t>
            </a:r>
            <a:r>
              <a:rPr lang="en-IE" sz="1800" dirty="0"/>
              <a:t> (</a:t>
            </a:r>
            <a:r>
              <a:rPr lang="en-IE" sz="1800" dirty="0" err="1"/>
              <a:t>leptosporangiate</a:t>
            </a:r>
            <a:r>
              <a:rPr lang="en-IE" sz="1800" dirty="0"/>
              <a:t> ferns, the most species-rich group)</a:t>
            </a:r>
          </a:p>
          <a:p>
            <a:pPr lvl="1">
              <a:lnSpc>
                <a:spcPct val="150000"/>
              </a:lnSpc>
              <a:spcBef>
                <a:spcPts val="0"/>
              </a:spcBef>
            </a:pPr>
            <a:r>
              <a:rPr lang="en-IE" sz="1800" dirty="0" err="1"/>
              <a:t>Marattiidae</a:t>
            </a:r>
            <a:r>
              <a:rPr lang="en-IE" sz="1800" dirty="0"/>
              <a:t> (</a:t>
            </a:r>
            <a:r>
              <a:rPr lang="en-IE" sz="1800" dirty="0" err="1"/>
              <a:t>marattioid</a:t>
            </a:r>
            <a:r>
              <a:rPr lang="en-IE" sz="1800" dirty="0"/>
              <a:t> ferns)</a:t>
            </a:r>
          </a:p>
          <a:p>
            <a:endParaRPr lang="en-IE" dirty="0"/>
          </a:p>
        </p:txBody>
      </p:sp>
    </p:spTree>
    <p:extLst>
      <p:ext uri="{BB962C8B-B14F-4D97-AF65-F5344CB8AC3E}">
        <p14:creationId xmlns:p14="http://schemas.microsoft.com/office/powerpoint/2010/main" val="120730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491" y="166910"/>
            <a:ext cx="3350675" cy="574069"/>
          </a:xfrm>
        </p:spPr>
        <p:txBody>
          <a:bodyPr>
            <a:normAutofit fontScale="90000"/>
          </a:bodyPr>
          <a:lstStyle/>
          <a:p>
            <a:r>
              <a:rPr lang="en-IE" sz="2000" b="1" dirty="0" err="1">
                <a:solidFill>
                  <a:srgbClr val="0070C0"/>
                </a:solidFill>
              </a:rPr>
              <a:t>Pteridophyta</a:t>
            </a:r>
            <a:r>
              <a:rPr lang="en-IE" sz="2000" b="1" dirty="0">
                <a:solidFill>
                  <a:srgbClr val="0070C0"/>
                </a:solidFill>
              </a:rPr>
              <a:t> Characteristics</a:t>
            </a:r>
            <a:r>
              <a:rPr lang="en-IE" dirty="0"/>
              <a:t/>
            </a:r>
            <a:br>
              <a:rPr lang="en-IE" dirty="0"/>
            </a:br>
            <a:endParaRPr lang="en-IE" dirty="0"/>
          </a:p>
        </p:txBody>
      </p:sp>
      <p:sp>
        <p:nvSpPr>
          <p:cNvPr id="3" name="Content Placeholder 2"/>
          <p:cNvSpPr>
            <a:spLocks noGrp="1"/>
          </p:cNvSpPr>
          <p:nvPr>
            <p:ph idx="1"/>
          </p:nvPr>
        </p:nvSpPr>
        <p:spPr>
          <a:xfrm>
            <a:off x="1576553" y="614855"/>
            <a:ext cx="10421006" cy="6022428"/>
          </a:xfrm>
        </p:spPr>
        <p:txBody>
          <a:bodyPr>
            <a:normAutofit/>
          </a:bodyPr>
          <a:lstStyle/>
          <a:p>
            <a:pPr algn="just">
              <a:lnSpc>
                <a:spcPct val="150000"/>
              </a:lnSpc>
              <a:spcBef>
                <a:spcPts val="0"/>
              </a:spcBef>
            </a:pPr>
            <a:r>
              <a:rPr lang="en-IE" b="1" dirty="0">
                <a:solidFill>
                  <a:srgbClr val="92D050"/>
                </a:solidFill>
              </a:rPr>
              <a:t>1.</a:t>
            </a:r>
            <a:r>
              <a:rPr lang="en-IE" dirty="0"/>
              <a:t> </a:t>
            </a:r>
            <a:r>
              <a:rPr lang="en-IE" b="1" dirty="0" err="1">
                <a:solidFill>
                  <a:srgbClr val="92D050"/>
                </a:solidFill>
              </a:rPr>
              <a:t>Pteridophytes</a:t>
            </a:r>
            <a:r>
              <a:rPr lang="en-IE" b="1" dirty="0">
                <a:solidFill>
                  <a:srgbClr val="92D050"/>
                </a:solidFill>
              </a:rPr>
              <a:t> are the first true land plants</a:t>
            </a:r>
            <a:r>
              <a:rPr lang="en-IE" b="1" dirty="0" smtClean="0">
                <a:solidFill>
                  <a:srgbClr val="92D050"/>
                </a:solidFill>
              </a:rPr>
              <a:t>:</a:t>
            </a:r>
            <a:endParaRPr lang="en-IE" b="1" dirty="0">
              <a:solidFill>
                <a:srgbClr val="92D050"/>
              </a:solidFill>
            </a:endParaRPr>
          </a:p>
          <a:p>
            <a:pPr algn="just">
              <a:lnSpc>
                <a:spcPct val="150000"/>
              </a:lnSpc>
              <a:spcBef>
                <a:spcPts val="0"/>
              </a:spcBef>
            </a:pPr>
            <a:r>
              <a:rPr lang="en-IE" dirty="0"/>
              <a:t>It is speculated that life began in the oceans, and through millions of years of evolution, life slowly adapted on to dry land. And among the first of the plants to truly live on land were the </a:t>
            </a:r>
            <a:r>
              <a:rPr lang="en-IE" dirty="0" err="1"/>
              <a:t>Pteridophytes</a:t>
            </a:r>
            <a:r>
              <a:rPr lang="en-IE" dirty="0" smtClean="0"/>
              <a:t>.</a:t>
            </a:r>
            <a:endParaRPr lang="en-IE" dirty="0"/>
          </a:p>
          <a:p>
            <a:pPr algn="just">
              <a:lnSpc>
                <a:spcPct val="150000"/>
              </a:lnSpc>
              <a:spcBef>
                <a:spcPts val="0"/>
              </a:spcBef>
            </a:pPr>
            <a:r>
              <a:rPr lang="en-IE" b="1" dirty="0">
                <a:solidFill>
                  <a:srgbClr val="92D050"/>
                </a:solidFill>
              </a:rPr>
              <a:t>2. They are seedless, vascular cryptogams: </a:t>
            </a:r>
          </a:p>
          <a:p>
            <a:pPr algn="just">
              <a:lnSpc>
                <a:spcPct val="150000"/>
              </a:lnSpc>
              <a:spcBef>
                <a:spcPts val="0"/>
              </a:spcBef>
            </a:pPr>
            <a:r>
              <a:rPr lang="en-IE" dirty="0" err="1"/>
              <a:t>Pteridophytes</a:t>
            </a:r>
            <a:r>
              <a:rPr lang="en-IE" dirty="0"/>
              <a:t> are seedless, and they procreate through spores. They don’t have conducting tissues for transportation of water and minerals. Instead, the water and minerals flow from the surface of the plant- cell to cell in the plant’s body. This is also one of the reasons why these plants need a constantly moist environment to survive</a:t>
            </a:r>
            <a:r>
              <a:rPr lang="en-IE" dirty="0" smtClean="0"/>
              <a:t>.</a:t>
            </a:r>
            <a:endParaRPr lang="en-IE" dirty="0"/>
          </a:p>
          <a:p>
            <a:pPr algn="just">
              <a:lnSpc>
                <a:spcPct val="150000"/>
              </a:lnSpc>
              <a:spcBef>
                <a:spcPts val="0"/>
              </a:spcBef>
            </a:pPr>
            <a:r>
              <a:rPr lang="en-IE" b="1" dirty="0">
                <a:solidFill>
                  <a:srgbClr val="92D050"/>
                </a:solidFill>
              </a:rPr>
              <a:t>3. They show true alternation of generations</a:t>
            </a:r>
            <a:r>
              <a:rPr lang="en-IE" b="1" dirty="0" smtClean="0">
                <a:solidFill>
                  <a:srgbClr val="92D050"/>
                </a:solidFill>
              </a:rPr>
              <a:t>:</a:t>
            </a:r>
            <a:endParaRPr lang="en-IE" b="1" dirty="0">
              <a:solidFill>
                <a:srgbClr val="92D050"/>
              </a:solidFill>
            </a:endParaRPr>
          </a:p>
          <a:p>
            <a:pPr algn="just">
              <a:lnSpc>
                <a:spcPct val="150000"/>
              </a:lnSpc>
              <a:spcBef>
                <a:spcPts val="0"/>
              </a:spcBef>
            </a:pPr>
            <a:r>
              <a:rPr lang="en-IE" dirty="0"/>
              <a:t>The sporophyte generation and the gametophyte generation are observed in </a:t>
            </a:r>
            <a:r>
              <a:rPr lang="en-IE" dirty="0" err="1"/>
              <a:t>Pteridophytes</a:t>
            </a:r>
            <a:r>
              <a:rPr lang="en-IE" dirty="0" smtClean="0"/>
              <a:t>.</a:t>
            </a:r>
            <a:endParaRPr lang="en-IE" dirty="0"/>
          </a:p>
          <a:p>
            <a:pPr algn="just">
              <a:lnSpc>
                <a:spcPct val="150000"/>
              </a:lnSpc>
              <a:spcBef>
                <a:spcPts val="0"/>
              </a:spcBef>
            </a:pPr>
            <a:r>
              <a:rPr lang="en-IE" b="1" dirty="0">
                <a:solidFill>
                  <a:srgbClr val="92D050"/>
                </a:solidFill>
              </a:rPr>
              <a:t>4. Sporophyte has true roots, stem and leaves</a:t>
            </a:r>
            <a:r>
              <a:rPr lang="en-IE" b="1" dirty="0" smtClean="0">
                <a:solidFill>
                  <a:srgbClr val="92D050"/>
                </a:solidFill>
              </a:rPr>
              <a:t>:</a:t>
            </a:r>
            <a:endParaRPr lang="en-IE" b="1" dirty="0">
              <a:solidFill>
                <a:srgbClr val="92D050"/>
              </a:solidFill>
            </a:endParaRPr>
          </a:p>
          <a:p>
            <a:pPr algn="just">
              <a:lnSpc>
                <a:spcPct val="150000"/>
              </a:lnSpc>
              <a:spcBef>
                <a:spcPts val="0"/>
              </a:spcBef>
            </a:pPr>
            <a:r>
              <a:rPr lang="en-IE" dirty="0"/>
              <a:t>They contain vascular tissues.</a:t>
            </a:r>
          </a:p>
        </p:txBody>
      </p:sp>
    </p:spTree>
    <p:extLst>
      <p:ext uri="{BB962C8B-B14F-4D97-AF65-F5344CB8AC3E}">
        <p14:creationId xmlns:p14="http://schemas.microsoft.com/office/powerpoint/2010/main" val="141517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317" y="110359"/>
            <a:ext cx="10599683" cy="6637282"/>
          </a:xfrm>
        </p:spPr>
        <p:txBody>
          <a:bodyPr/>
          <a:lstStyle/>
          <a:p>
            <a:pPr algn="just">
              <a:lnSpc>
                <a:spcPct val="150000"/>
              </a:lnSpc>
              <a:spcBef>
                <a:spcPts val="0"/>
              </a:spcBef>
            </a:pPr>
            <a:r>
              <a:rPr lang="en-IE" b="1" dirty="0">
                <a:solidFill>
                  <a:srgbClr val="92D050"/>
                </a:solidFill>
              </a:rPr>
              <a:t>5. Spores developed in sporangia are </a:t>
            </a:r>
            <a:r>
              <a:rPr lang="en-IE" b="1" dirty="0" err="1">
                <a:solidFill>
                  <a:srgbClr val="92D050"/>
                </a:solidFill>
              </a:rPr>
              <a:t>homosporous</a:t>
            </a:r>
            <a:r>
              <a:rPr lang="en-IE" b="1" dirty="0">
                <a:solidFill>
                  <a:srgbClr val="92D050"/>
                </a:solidFill>
              </a:rPr>
              <a:t> or </a:t>
            </a:r>
            <a:r>
              <a:rPr lang="en-IE" b="1" dirty="0" err="1">
                <a:solidFill>
                  <a:srgbClr val="92D050"/>
                </a:solidFill>
              </a:rPr>
              <a:t>heterosporous</a:t>
            </a:r>
            <a:r>
              <a:rPr lang="en-IE" b="1" dirty="0">
                <a:solidFill>
                  <a:srgbClr val="92D050"/>
                </a:solidFill>
              </a:rPr>
              <a:t>:</a:t>
            </a:r>
          </a:p>
          <a:p>
            <a:pPr algn="just">
              <a:lnSpc>
                <a:spcPct val="150000"/>
              </a:lnSpc>
              <a:spcBef>
                <a:spcPts val="0"/>
              </a:spcBef>
            </a:pPr>
            <a:r>
              <a:rPr lang="en-IE" dirty="0"/>
              <a:t>The sporangium is the structures in which spores are formed. They are usually </a:t>
            </a:r>
            <a:r>
              <a:rPr lang="en-IE" dirty="0" err="1"/>
              <a:t>homosporous</a:t>
            </a:r>
            <a:r>
              <a:rPr lang="en-IE" dirty="0"/>
              <a:t> (meaning: one type of spore is produced) and are also </a:t>
            </a:r>
            <a:r>
              <a:rPr lang="en-IE" dirty="0" err="1"/>
              <a:t>heterosporous</a:t>
            </a:r>
            <a:r>
              <a:rPr lang="en-IE" dirty="0"/>
              <a:t>, (meaning: two kinds of spores are produced.)</a:t>
            </a:r>
          </a:p>
          <a:p>
            <a:pPr algn="just">
              <a:lnSpc>
                <a:spcPct val="150000"/>
              </a:lnSpc>
              <a:spcBef>
                <a:spcPts val="0"/>
              </a:spcBef>
            </a:pPr>
            <a:r>
              <a:rPr lang="en-IE" b="1" dirty="0" smtClean="0">
                <a:solidFill>
                  <a:srgbClr val="92D050"/>
                </a:solidFill>
              </a:rPr>
              <a:t>6</a:t>
            </a:r>
            <a:r>
              <a:rPr lang="en-IE" b="1" dirty="0">
                <a:solidFill>
                  <a:srgbClr val="92D050"/>
                </a:solidFill>
              </a:rPr>
              <a:t>. Sporangia are produced in groups on </a:t>
            </a:r>
            <a:r>
              <a:rPr lang="en-IE" b="1" dirty="0" err="1">
                <a:solidFill>
                  <a:srgbClr val="92D050"/>
                </a:solidFill>
              </a:rPr>
              <a:t>sporophylls</a:t>
            </a:r>
            <a:r>
              <a:rPr lang="en-IE" b="1" dirty="0">
                <a:solidFill>
                  <a:srgbClr val="92D050"/>
                </a:solidFill>
              </a:rPr>
              <a:t>:</a:t>
            </a:r>
            <a:endParaRPr lang="en-IE" dirty="0">
              <a:solidFill>
                <a:srgbClr val="92D050"/>
              </a:solidFill>
            </a:endParaRPr>
          </a:p>
          <a:p>
            <a:pPr algn="just">
              <a:lnSpc>
                <a:spcPct val="150000"/>
              </a:lnSpc>
              <a:spcBef>
                <a:spcPts val="0"/>
              </a:spcBef>
            </a:pPr>
            <a:r>
              <a:rPr lang="en-IE" dirty="0"/>
              <a:t>Leaves that bear the sporangia are termed as </a:t>
            </a:r>
            <a:r>
              <a:rPr lang="en-IE" dirty="0" err="1"/>
              <a:t>sporophylls</a:t>
            </a:r>
            <a:r>
              <a:rPr lang="en-IE" dirty="0"/>
              <a:t>.</a:t>
            </a:r>
          </a:p>
          <a:p>
            <a:pPr algn="just">
              <a:lnSpc>
                <a:spcPct val="150000"/>
              </a:lnSpc>
              <a:spcBef>
                <a:spcPts val="0"/>
              </a:spcBef>
            </a:pPr>
            <a:r>
              <a:rPr lang="en-IE" b="1" dirty="0">
                <a:solidFill>
                  <a:srgbClr val="92D050"/>
                </a:solidFill>
              </a:rPr>
              <a:t>7. Young leaves of sporophyte show </a:t>
            </a:r>
            <a:r>
              <a:rPr lang="en-IE" b="1" dirty="0" err="1">
                <a:solidFill>
                  <a:srgbClr val="92D050"/>
                </a:solidFill>
              </a:rPr>
              <a:t>circinate</a:t>
            </a:r>
            <a:r>
              <a:rPr lang="en-IE" b="1" dirty="0">
                <a:solidFill>
                  <a:srgbClr val="92D050"/>
                </a:solidFill>
              </a:rPr>
              <a:t> vernation:</a:t>
            </a:r>
            <a:endParaRPr lang="en-IE" dirty="0">
              <a:solidFill>
                <a:srgbClr val="92D050"/>
              </a:solidFill>
            </a:endParaRPr>
          </a:p>
          <a:p>
            <a:pPr algn="just">
              <a:lnSpc>
                <a:spcPct val="150000"/>
              </a:lnSpc>
              <a:spcBef>
                <a:spcPts val="0"/>
              </a:spcBef>
            </a:pPr>
            <a:r>
              <a:rPr lang="en-IE" dirty="0"/>
              <a:t>The tip of the leaves tends to curl inwards to protect the vulnerable growing parts.</a:t>
            </a:r>
          </a:p>
          <a:p>
            <a:pPr algn="just">
              <a:lnSpc>
                <a:spcPct val="150000"/>
              </a:lnSpc>
              <a:spcBef>
                <a:spcPts val="0"/>
              </a:spcBef>
            </a:pPr>
            <a:r>
              <a:rPr lang="en-IE" b="1" dirty="0">
                <a:solidFill>
                  <a:srgbClr val="92D050"/>
                </a:solidFill>
              </a:rPr>
              <a:t>8. Sex organs multicellular and jacketed:</a:t>
            </a:r>
            <a:endParaRPr lang="en-IE" dirty="0">
              <a:solidFill>
                <a:srgbClr val="92D050"/>
              </a:solidFill>
            </a:endParaRPr>
          </a:p>
          <a:p>
            <a:pPr algn="just">
              <a:lnSpc>
                <a:spcPct val="150000"/>
              </a:lnSpc>
              <a:spcBef>
                <a:spcPts val="0"/>
              </a:spcBef>
            </a:pPr>
            <a:r>
              <a:rPr lang="en-IE" dirty="0"/>
              <a:t>The male sex organs are called antheridia, while the female sex organs are called archegonia.</a:t>
            </a:r>
          </a:p>
          <a:p>
            <a:endParaRPr lang="en-IE" dirty="0" smtClean="0"/>
          </a:p>
          <a:p>
            <a:r>
              <a:rPr lang="en-IE" dirty="0" smtClean="0"/>
              <a:t>Source:		</a:t>
            </a:r>
            <a:r>
              <a:rPr lang="en-IE" dirty="0">
                <a:hlinkClick r:id="rId2"/>
              </a:rPr>
              <a:t>https://byjus.com/biology/pteridophyta</a:t>
            </a:r>
            <a:r>
              <a:rPr lang="en-IE" dirty="0" smtClean="0">
                <a:hlinkClick r:id="rId2"/>
              </a:rPr>
              <a:t>/</a:t>
            </a:r>
            <a:endParaRPr lang="en-IE" dirty="0" smtClean="0"/>
          </a:p>
          <a:p>
            <a:endParaRPr lang="en-IE" dirty="0"/>
          </a:p>
        </p:txBody>
      </p:sp>
    </p:spTree>
    <p:extLst>
      <p:ext uri="{BB962C8B-B14F-4D97-AF65-F5344CB8AC3E}">
        <p14:creationId xmlns:p14="http://schemas.microsoft.com/office/powerpoint/2010/main" val="279138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39" y="135379"/>
            <a:ext cx="3918234" cy="526773"/>
          </a:xfrm>
        </p:spPr>
        <p:txBody>
          <a:bodyPr>
            <a:normAutofit fontScale="90000"/>
          </a:bodyPr>
          <a:lstStyle/>
          <a:p>
            <a:r>
              <a:rPr lang="en-IE" sz="2400" b="1" dirty="0">
                <a:solidFill>
                  <a:srgbClr val="0070C0"/>
                </a:solidFill>
              </a:rPr>
              <a:t>Life Cycle of </a:t>
            </a:r>
            <a:r>
              <a:rPr lang="en-IE" sz="2400" b="1" dirty="0" err="1">
                <a:solidFill>
                  <a:srgbClr val="0070C0"/>
                </a:solidFill>
              </a:rPr>
              <a:t>Pteridophyta</a:t>
            </a:r>
            <a:r>
              <a:rPr lang="en-IE" dirty="0"/>
              <a:t/>
            </a:r>
            <a:br>
              <a:rPr lang="en-IE" dirty="0"/>
            </a:br>
            <a:endParaRPr lang="en-IE" dirty="0"/>
          </a:p>
        </p:txBody>
      </p:sp>
      <p:sp>
        <p:nvSpPr>
          <p:cNvPr id="3" name="Content Placeholder 2"/>
          <p:cNvSpPr>
            <a:spLocks noGrp="1"/>
          </p:cNvSpPr>
          <p:nvPr>
            <p:ph idx="1"/>
          </p:nvPr>
        </p:nvSpPr>
        <p:spPr>
          <a:xfrm>
            <a:off x="1655380" y="583324"/>
            <a:ext cx="10389476" cy="6148552"/>
          </a:xfrm>
        </p:spPr>
        <p:txBody>
          <a:bodyPr/>
          <a:lstStyle/>
          <a:p>
            <a:pPr algn="just">
              <a:lnSpc>
                <a:spcPct val="150000"/>
              </a:lnSpc>
              <a:spcBef>
                <a:spcPts val="0"/>
              </a:spcBef>
            </a:pPr>
            <a:r>
              <a:rPr lang="en-IE" dirty="0"/>
              <a:t>Similar to the life cycle of seed plants, the </a:t>
            </a:r>
            <a:r>
              <a:rPr lang="en-IE" dirty="0" err="1"/>
              <a:t>pteridophytes</a:t>
            </a:r>
            <a:r>
              <a:rPr lang="en-IE" dirty="0"/>
              <a:t> also involves the alternation of generations in its life cycle. However, the </a:t>
            </a:r>
            <a:r>
              <a:rPr lang="en-IE" dirty="0" err="1"/>
              <a:t>pteridophytes</a:t>
            </a:r>
            <a:r>
              <a:rPr lang="en-IE" dirty="0"/>
              <a:t> differ from mosses and seed plants in that both generations are independent and free-living. The sexuality of </a:t>
            </a:r>
            <a:r>
              <a:rPr lang="en-IE" dirty="0" err="1"/>
              <a:t>pteridophytic</a:t>
            </a:r>
            <a:r>
              <a:rPr lang="en-IE" dirty="0"/>
              <a:t> </a:t>
            </a:r>
            <a:r>
              <a:rPr lang="en-IE" dirty="0" smtClean="0"/>
              <a:t>gametophytes</a:t>
            </a:r>
            <a:r>
              <a:rPr lang="en-IE" dirty="0"/>
              <a:t> </a:t>
            </a:r>
            <a:r>
              <a:rPr lang="en-IE" dirty="0" smtClean="0"/>
              <a:t>can </a:t>
            </a:r>
            <a:r>
              <a:rPr lang="en-IE" dirty="0"/>
              <a:t>be classified as follows:</a:t>
            </a:r>
          </a:p>
          <a:p>
            <a:pPr algn="just">
              <a:lnSpc>
                <a:spcPct val="150000"/>
              </a:lnSpc>
              <a:spcBef>
                <a:spcPts val="0"/>
              </a:spcBef>
            </a:pPr>
            <a:r>
              <a:rPr lang="en-IE" b="1" dirty="0" err="1"/>
              <a:t>Dioicous</a:t>
            </a:r>
            <a:r>
              <a:rPr lang="en-IE" b="1" dirty="0"/>
              <a:t>: </a:t>
            </a:r>
            <a:r>
              <a:rPr lang="en-IE" dirty="0"/>
              <a:t>the individual gametophyte is either a male producing antheridia and sperm, or a female producing archegonia and egg cells.</a:t>
            </a:r>
          </a:p>
          <a:p>
            <a:pPr algn="just">
              <a:lnSpc>
                <a:spcPct val="150000"/>
              </a:lnSpc>
              <a:spcBef>
                <a:spcPts val="0"/>
              </a:spcBef>
            </a:pPr>
            <a:r>
              <a:rPr lang="en-IE" b="1" dirty="0" err="1"/>
              <a:t>Monoicous</a:t>
            </a:r>
            <a:r>
              <a:rPr lang="en-IE" dirty="0"/>
              <a:t>: every individual gametophyte may produce both antheridia and archegonia and it can function both as a male as well as a female.</a:t>
            </a:r>
          </a:p>
          <a:p>
            <a:pPr algn="just">
              <a:lnSpc>
                <a:spcPct val="150000"/>
              </a:lnSpc>
              <a:spcBef>
                <a:spcPts val="0"/>
              </a:spcBef>
            </a:pPr>
            <a:r>
              <a:rPr lang="en-IE" b="1" dirty="0" err="1"/>
              <a:t>Protandrous</a:t>
            </a:r>
            <a:r>
              <a:rPr lang="en-IE" dirty="0"/>
              <a:t>: the antheridia matures before the archegonia.</a:t>
            </a:r>
          </a:p>
          <a:p>
            <a:pPr algn="just">
              <a:lnSpc>
                <a:spcPct val="150000"/>
              </a:lnSpc>
              <a:spcBef>
                <a:spcPts val="0"/>
              </a:spcBef>
            </a:pPr>
            <a:r>
              <a:rPr lang="en-IE" b="1" dirty="0" err="1"/>
              <a:t>Protogynous</a:t>
            </a:r>
            <a:r>
              <a:rPr lang="en-IE" dirty="0"/>
              <a:t>: the archegonia matures before the antheridia.</a:t>
            </a:r>
          </a:p>
          <a:p>
            <a:endParaRPr lang="en-IE" dirty="0"/>
          </a:p>
        </p:txBody>
      </p:sp>
    </p:spTree>
    <p:extLst>
      <p:ext uri="{BB962C8B-B14F-4D97-AF65-F5344CB8AC3E}">
        <p14:creationId xmlns:p14="http://schemas.microsoft.com/office/powerpoint/2010/main" val="46072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822" y="151145"/>
            <a:ext cx="10466178" cy="558304"/>
          </a:xfrm>
        </p:spPr>
        <p:txBody>
          <a:bodyPr>
            <a:normAutofit fontScale="90000"/>
          </a:bodyPr>
          <a:lstStyle/>
          <a:p>
            <a:r>
              <a:rPr lang="en-IE" sz="2000" b="1" dirty="0" err="1">
                <a:solidFill>
                  <a:srgbClr val="0070C0"/>
                </a:solidFill>
              </a:rPr>
              <a:t>Pteridophyta</a:t>
            </a:r>
            <a:r>
              <a:rPr lang="en-IE" sz="2000" b="1" dirty="0">
                <a:solidFill>
                  <a:srgbClr val="0070C0"/>
                </a:solidFill>
              </a:rPr>
              <a:t> </a:t>
            </a:r>
            <a:r>
              <a:rPr lang="en-IE" sz="2000" b="1" dirty="0" smtClean="0">
                <a:solidFill>
                  <a:srgbClr val="0070C0"/>
                </a:solidFill>
              </a:rPr>
              <a:t>Examples</a:t>
            </a:r>
            <a:r>
              <a:rPr lang="en-IE" sz="1800" b="1" dirty="0" smtClean="0">
                <a:solidFill>
                  <a:srgbClr val="0070C0"/>
                </a:solidFill>
              </a:rPr>
              <a:t>                                  (</a:t>
            </a:r>
            <a:r>
              <a:rPr lang="en-IE" sz="1800" dirty="0"/>
              <a:t>Source:		</a:t>
            </a:r>
            <a:r>
              <a:rPr lang="en-IE" sz="1800" dirty="0">
                <a:hlinkClick r:id="rId2"/>
              </a:rPr>
              <a:t>https://byjus.com/biology/pteridophyta</a:t>
            </a:r>
            <a:r>
              <a:rPr lang="en-IE" sz="1800" dirty="0" smtClean="0">
                <a:hlinkClick r:id="rId2"/>
              </a:rPr>
              <a:t>/</a:t>
            </a:r>
            <a:r>
              <a:rPr lang="en-IE" sz="1800" dirty="0" smtClean="0"/>
              <a:t>)</a:t>
            </a:r>
            <a:r>
              <a:rPr lang="en-IE" sz="1800" dirty="0"/>
              <a:t/>
            </a:r>
            <a:br>
              <a:rPr lang="en-IE" sz="1800" dirty="0"/>
            </a:br>
            <a:endParaRPr lang="en-IE" sz="1800" b="1" dirty="0">
              <a:solidFill>
                <a:srgbClr val="0070C0"/>
              </a:solidFill>
            </a:endParaRPr>
          </a:p>
        </p:txBody>
      </p:sp>
      <p:sp>
        <p:nvSpPr>
          <p:cNvPr id="3" name="Content Placeholder 2"/>
          <p:cNvSpPr>
            <a:spLocks noGrp="1"/>
          </p:cNvSpPr>
          <p:nvPr>
            <p:ph idx="1"/>
          </p:nvPr>
        </p:nvSpPr>
        <p:spPr>
          <a:xfrm>
            <a:off x="1623849" y="599089"/>
            <a:ext cx="10421006" cy="6038193"/>
          </a:xfrm>
        </p:spPr>
        <p:txBody>
          <a:bodyPr>
            <a:normAutofit fontScale="85000" lnSpcReduction="10000"/>
          </a:bodyPr>
          <a:lstStyle/>
          <a:p>
            <a:pPr marL="0" indent="0" algn="just">
              <a:lnSpc>
                <a:spcPct val="150000"/>
              </a:lnSpc>
              <a:spcBef>
                <a:spcPts val="0"/>
              </a:spcBef>
              <a:buNone/>
            </a:pPr>
            <a:r>
              <a:rPr lang="en-IE" dirty="0" smtClean="0"/>
              <a:t>Following are the important examples of </a:t>
            </a:r>
            <a:r>
              <a:rPr lang="en-IE" dirty="0" err="1" smtClean="0"/>
              <a:t>Pteridophyta</a:t>
            </a:r>
            <a:r>
              <a:rPr lang="en-IE" dirty="0" smtClean="0"/>
              <a:t>:</a:t>
            </a:r>
          </a:p>
          <a:p>
            <a:pPr algn="just">
              <a:lnSpc>
                <a:spcPct val="150000"/>
              </a:lnSpc>
              <a:spcBef>
                <a:spcPts val="0"/>
              </a:spcBef>
            </a:pPr>
            <a:r>
              <a:rPr lang="en-IE" dirty="0" smtClean="0"/>
              <a:t>Whisk Fern</a:t>
            </a:r>
          </a:p>
          <a:p>
            <a:pPr algn="just">
              <a:lnSpc>
                <a:spcPct val="150000"/>
              </a:lnSpc>
              <a:spcBef>
                <a:spcPts val="0"/>
              </a:spcBef>
            </a:pPr>
            <a:r>
              <a:rPr lang="en-IE" dirty="0" smtClean="0"/>
              <a:t>Flying Spider</a:t>
            </a:r>
          </a:p>
          <a:p>
            <a:pPr algn="just">
              <a:lnSpc>
                <a:spcPct val="150000"/>
              </a:lnSpc>
              <a:spcBef>
                <a:spcPts val="0"/>
              </a:spcBef>
            </a:pPr>
            <a:r>
              <a:rPr lang="en-IE" dirty="0" err="1" smtClean="0"/>
              <a:t>Dicksonia</a:t>
            </a:r>
            <a:r>
              <a:rPr lang="en-IE" dirty="0" smtClean="0"/>
              <a:t> </a:t>
            </a:r>
            <a:r>
              <a:rPr lang="en-IE" dirty="0" err="1" smtClean="0"/>
              <a:t>sellowiana</a:t>
            </a:r>
            <a:endParaRPr lang="en-IE" dirty="0" smtClean="0"/>
          </a:p>
          <a:p>
            <a:pPr algn="just">
              <a:lnSpc>
                <a:spcPct val="150000"/>
              </a:lnSpc>
              <a:spcBef>
                <a:spcPts val="0"/>
              </a:spcBef>
            </a:pPr>
            <a:r>
              <a:rPr lang="en-IE" dirty="0" err="1" smtClean="0"/>
              <a:t>Salvinia</a:t>
            </a:r>
            <a:r>
              <a:rPr lang="en-IE" dirty="0" smtClean="0"/>
              <a:t> </a:t>
            </a:r>
            <a:r>
              <a:rPr lang="en-IE" dirty="0" err="1" smtClean="0"/>
              <a:t>natans</a:t>
            </a:r>
            <a:endParaRPr lang="en-IE" dirty="0" smtClean="0"/>
          </a:p>
          <a:p>
            <a:pPr algn="just">
              <a:lnSpc>
                <a:spcPct val="150000"/>
              </a:lnSpc>
              <a:spcBef>
                <a:spcPts val="0"/>
              </a:spcBef>
            </a:pPr>
            <a:r>
              <a:rPr lang="en-IE" dirty="0" err="1" smtClean="0"/>
              <a:t>Lophosoria</a:t>
            </a:r>
            <a:r>
              <a:rPr lang="en-IE" dirty="0" smtClean="0"/>
              <a:t> </a:t>
            </a:r>
            <a:r>
              <a:rPr lang="en-IE" dirty="0" err="1" smtClean="0"/>
              <a:t>quadripinnata</a:t>
            </a:r>
            <a:endParaRPr lang="en-IE" dirty="0" smtClean="0"/>
          </a:p>
          <a:p>
            <a:pPr algn="just">
              <a:lnSpc>
                <a:spcPct val="150000"/>
              </a:lnSpc>
              <a:spcBef>
                <a:spcPts val="0"/>
              </a:spcBef>
            </a:pPr>
            <a:r>
              <a:rPr lang="en-IE" dirty="0" err="1" smtClean="0"/>
              <a:t>Equisetidae</a:t>
            </a:r>
            <a:endParaRPr lang="en-IE" dirty="0" smtClean="0"/>
          </a:p>
          <a:p>
            <a:pPr algn="just">
              <a:lnSpc>
                <a:spcPct val="150000"/>
              </a:lnSpc>
              <a:spcBef>
                <a:spcPts val="0"/>
              </a:spcBef>
            </a:pPr>
            <a:r>
              <a:rPr lang="en-IE" dirty="0" smtClean="0"/>
              <a:t>Man fern</a:t>
            </a:r>
          </a:p>
          <a:p>
            <a:pPr algn="just">
              <a:lnSpc>
                <a:spcPct val="150000"/>
              </a:lnSpc>
              <a:spcBef>
                <a:spcPts val="0"/>
              </a:spcBef>
            </a:pPr>
            <a:r>
              <a:rPr lang="en-IE" dirty="0" smtClean="0"/>
              <a:t>Silver fern</a:t>
            </a:r>
          </a:p>
          <a:p>
            <a:pPr marL="0" indent="0">
              <a:buNone/>
            </a:pPr>
            <a:r>
              <a:rPr lang="en-IE" sz="2100" b="1" dirty="0" smtClean="0">
                <a:solidFill>
                  <a:srgbClr val="0070C0"/>
                </a:solidFill>
              </a:rPr>
              <a:t>Conclusion</a:t>
            </a:r>
          </a:p>
          <a:p>
            <a:pPr algn="just"/>
            <a:r>
              <a:rPr lang="en-IE" sz="2100" dirty="0" err="1" smtClean="0"/>
              <a:t>Pteridophyta</a:t>
            </a:r>
            <a:r>
              <a:rPr lang="en-IE" sz="2100" dirty="0" smtClean="0"/>
              <a:t> is one of the older groups of plants present in the plant kingdom. They have been around far longer than the angiosperms, with earliest ever recorded fossil dating back to the Silurian Period. Furthermore, they are one of the very first “true” plants to adapt to life on land.</a:t>
            </a:r>
          </a:p>
          <a:p>
            <a:pPr algn="just"/>
            <a:r>
              <a:rPr lang="en-IE" sz="2100" dirty="0" smtClean="0"/>
              <a:t>Primary characteristics of </a:t>
            </a:r>
            <a:r>
              <a:rPr lang="en-IE" sz="2100" dirty="0" err="1" smtClean="0"/>
              <a:t>Pteridophytes</a:t>
            </a:r>
            <a:r>
              <a:rPr lang="en-IE" sz="2100" dirty="0" smtClean="0"/>
              <a:t> are as follows: They are seedless, vascular plants that show true alternation of generations. Furthermore, the sporophyte has true roots, stem and leaves. Moreover, the spores developed in sporangia are either </a:t>
            </a:r>
            <a:r>
              <a:rPr lang="en-IE" sz="2100" dirty="0" err="1" smtClean="0"/>
              <a:t>homosporous</a:t>
            </a:r>
            <a:r>
              <a:rPr lang="en-IE" sz="2100" dirty="0" smtClean="0"/>
              <a:t> or </a:t>
            </a:r>
            <a:r>
              <a:rPr lang="en-IE" sz="2100" dirty="0" err="1" smtClean="0"/>
              <a:t>heterosporous</a:t>
            </a:r>
            <a:r>
              <a:rPr lang="en-IE" sz="2100" dirty="0" smtClean="0"/>
              <a:t>.</a:t>
            </a:r>
          </a:p>
          <a:p>
            <a:pPr algn="just"/>
            <a:r>
              <a:rPr lang="en-IE" sz="2100" dirty="0" smtClean="0"/>
              <a:t>Life Cycle of </a:t>
            </a:r>
            <a:r>
              <a:rPr lang="en-IE" sz="2100" dirty="0" err="1" smtClean="0"/>
              <a:t>Pteridophyta</a:t>
            </a:r>
            <a:r>
              <a:rPr lang="en-IE" sz="2100" dirty="0" smtClean="0"/>
              <a:t> is almost the same as seed-bearing plants, where alternation of generations is observed. However, </a:t>
            </a:r>
            <a:r>
              <a:rPr lang="en-IE" sz="2100" dirty="0" err="1" smtClean="0"/>
              <a:t>pteridophytes</a:t>
            </a:r>
            <a:r>
              <a:rPr lang="en-IE" sz="2100" dirty="0" smtClean="0"/>
              <a:t> do not possess seeds; instead, they use spores.</a:t>
            </a:r>
          </a:p>
          <a:p>
            <a:pPr marL="0" indent="0" algn="just">
              <a:lnSpc>
                <a:spcPct val="150000"/>
              </a:lnSpc>
              <a:spcBef>
                <a:spcPts val="0"/>
              </a:spcBef>
              <a:buNone/>
            </a:pPr>
            <a:endParaRPr lang="en-IE" dirty="0"/>
          </a:p>
        </p:txBody>
      </p:sp>
    </p:spTree>
    <p:extLst>
      <p:ext uri="{BB962C8B-B14F-4D97-AF65-F5344CB8AC3E}">
        <p14:creationId xmlns:p14="http://schemas.microsoft.com/office/powerpoint/2010/main" val="297989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err="1">
                <a:solidFill>
                  <a:srgbClr val="0070C0"/>
                </a:solidFill>
              </a:rPr>
              <a:t>Psilotum</a:t>
            </a:r>
            <a:endParaRPr lang="en-IE" b="1" dirty="0">
              <a:solidFill>
                <a:srgbClr val="0070C0"/>
              </a:solidFill>
            </a:endParaRPr>
          </a:p>
        </p:txBody>
      </p:sp>
      <p:sp>
        <p:nvSpPr>
          <p:cNvPr id="3" name="Content Placeholder 2"/>
          <p:cNvSpPr>
            <a:spLocks noGrp="1"/>
          </p:cNvSpPr>
          <p:nvPr>
            <p:ph idx="1"/>
          </p:nvPr>
        </p:nvSpPr>
        <p:spPr>
          <a:xfrm>
            <a:off x="1970690" y="2133599"/>
            <a:ext cx="9533922" cy="4487917"/>
          </a:xfrm>
        </p:spPr>
        <p:txBody>
          <a:bodyPr>
            <a:normAutofit/>
          </a:bodyPr>
          <a:lstStyle/>
          <a:p>
            <a:pPr marL="0" indent="0">
              <a:buNone/>
            </a:pPr>
            <a:endParaRPr lang="en-IE" dirty="0"/>
          </a:p>
          <a:p>
            <a:pPr marL="0" indent="0">
              <a:buNone/>
            </a:pPr>
            <a:endParaRPr lang="en-IE" dirty="0" smtClean="0"/>
          </a:p>
          <a:p>
            <a:pPr marL="0" indent="0">
              <a:buNone/>
            </a:pPr>
            <a:endParaRPr lang="en-IE" dirty="0"/>
          </a:p>
          <a:p>
            <a:pPr marL="0" indent="0">
              <a:buNone/>
            </a:pPr>
            <a:endParaRPr lang="en-IE" dirty="0" smtClean="0"/>
          </a:p>
          <a:p>
            <a:pPr marL="0" indent="0">
              <a:buNone/>
            </a:pPr>
            <a:endParaRPr lang="en-IE" dirty="0"/>
          </a:p>
          <a:p>
            <a:pPr marL="0" indent="0">
              <a:buNone/>
            </a:pPr>
            <a:endParaRPr lang="en-IE" dirty="0" smtClean="0"/>
          </a:p>
          <a:p>
            <a:pPr marL="0" indent="0">
              <a:buNone/>
            </a:pPr>
            <a:endParaRPr lang="en-IE" dirty="0"/>
          </a:p>
          <a:p>
            <a:pPr marL="0" indent="0">
              <a:buNone/>
            </a:pPr>
            <a:endParaRPr lang="en-IE" dirty="0" smtClean="0"/>
          </a:p>
          <a:p>
            <a:pPr marL="0" indent="0">
              <a:buNone/>
            </a:pPr>
            <a:endParaRPr lang="en-IE" dirty="0"/>
          </a:p>
          <a:p>
            <a:pPr marL="0" indent="0">
              <a:buNone/>
            </a:pPr>
            <a:endParaRPr lang="en-IE" dirty="0" smtClean="0"/>
          </a:p>
          <a:p>
            <a:pPr marL="0" indent="0">
              <a:buNone/>
            </a:pPr>
            <a:r>
              <a:rPr lang="en-IE" dirty="0" err="1" smtClean="0"/>
              <a:t>Closeup</a:t>
            </a:r>
            <a:r>
              <a:rPr lang="en-IE" dirty="0" smtClean="0"/>
              <a:t> </a:t>
            </a:r>
            <a:r>
              <a:rPr lang="en-IE" dirty="0"/>
              <a:t>of </a:t>
            </a:r>
            <a:r>
              <a:rPr lang="en-IE" dirty="0" err="1"/>
              <a:t>Psilotum</a:t>
            </a:r>
            <a:r>
              <a:rPr lang="en-IE" dirty="0"/>
              <a:t> </a:t>
            </a:r>
            <a:r>
              <a:rPr lang="en-IE" dirty="0" err="1" smtClean="0"/>
              <a:t>nudum</a:t>
            </a:r>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672" y="1405101"/>
            <a:ext cx="4653455" cy="439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126125406"/>
              </p:ext>
            </p:extLst>
          </p:nvPr>
        </p:nvGraphicFramePr>
        <p:xfrm>
          <a:off x="6500812" y="1426123"/>
          <a:ext cx="4740002" cy="4344057"/>
        </p:xfrm>
        <a:graphic>
          <a:graphicData uri="http://schemas.openxmlformats.org/drawingml/2006/table">
            <a:tbl>
              <a:tblPr/>
              <a:tblGrid>
                <a:gridCol w="2370001"/>
                <a:gridCol w="2370001"/>
              </a:tblGrid>
              <a:tr h="524283">
                <a:tc gridSpan="2">
                  <a:txBody>
                    <a:bodyPr/>
                    <a:lstStyle/>
                    <a:p>
                      <a:pPr algn="ctr" fontAlgn="t"/>
                      <a:r>
                        <a:rPr lang="en-IE" sz="2000" b="1" u="none" strike="noStrike" dirty="0">
                          <a:solidFill>
                            <a:srgbClr val="0B0080"/>
                          </a:solidFill>
                          <a:effectLst/>
                          <a:hlinkClick r:id="rId3" tooltip="Taxonomy (biology)"/>
                        </a:rPr>
                        <a:t>Scientific classification</a:t>
                      </a:r>
                      <a:endParaRPr lang="en-IE" sz="2000" b="1" dirty="0">
                        <a:effectLst/>
                      </a:endParaRP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4FAB4"/>
                    </a:solidFill>
                  </a:tcPr>
                </a:tc>
                <a:tc hMerge="1">
                  <a:txBody>
                    <a:bodyPr/>
                    <a:lstStyle/>
                    <a:p>
                      <a:endParaRPr lang="en-IE"/>
                    </a:p>
                  </a:txBody>
                  <a:tcPr/>
                </a:tc>
              </a:tr>
              <a:tr h="524283">
                <a:tc>
                  <a:txBody>
                    <a:bodyPr/>
                    <a:lstStyle/>
                    <a:p>
                      <a:pPr algn="l" fontAlgn="t"/>
                      <a:r>
                        <a:rPr lang="en-IE" sz="1300">
                          <a:effectLst/>
                        </a:rPr>
                        <a:t>Kingdom:</a:t>
                      </a: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none" strike="noStrike">
                          <a:solidFill>
                            <a:srgbClr val="0B0080"/>
                          </a:solidFill>
                          <a:effectLst/>
                          <a:hlinkClick r:id="rId4" tooltip="Plant"/>
                        </a:rPr>
                        <a:t>Plantae</a:t>
                      </a:r>
                      <a:endParaRPr lang="en-IE" sz="1300">
                        <a:effectLst/>
                      </a:endParaRP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48975">
                <a:tc>
                  <a:txBody>
                    <a:bodyPr/>
                    <a:lstStyle/>
                    <a:p>
                      <a:pPr algn="l" fontAlgn="t"/>
                      <a:r>
                        <a:rPr lang="en-IE" sz="1300" i="1">
                          <a:effectLst/>
                        </a:rPr>
                        <a:t>Clade</a:t>
                      </a:r>
                      <a:r>
                        <a:rPr lang="en-IE" sz="1300">
                          <a:effectLst/>
                        </a:rPr>
                        <a:t>:</a:t>
                      </a: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none" strike="noStrike">
                          <a:solidFill>
                            <a:srgbClr val="0B0080"/>
                          </a:solidFill>
                          <a:effectLst/>
                          <a:hlinkClick r:id="rId5" tooltip="Vascular plant"/>
                        </a:rPr>
                        <a:t>Tracheophytes</a:t>
                      </a:r>
                      <a:endParaRPr lang="en-IE" sz="1300">
                        <a:effectLst/>
                      </a:endParaRP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48975">
                <a:tc>
                  <a:txBody>
                    <a:bodyPr/>
                    <a:lstStyle/>
                    <a:p>
                      <a:pPr algn="l" fontAlgn="t"/>
                      <a:r>
                        <a:rPr lang="en-IE" sz="1300">
                          <a:effectLst/>
                        </a:rPr>
                        <a:t>Class:</a:t>
                      </a: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none" strike="noStrike">
                          <a:solidFill>
                            <a:srgbClr val="0B0080"/>
                          </a:solidFill>
                          <a:effectLst/>
                          <a:hlinkClick r:id="rId6" tooltip="Fern"/>
                        </a:rPr>
                        <a:t>Polypodiopsida</a:t>
                      </a:r>
                      <a:endParaRPr lang="en-IE" sz="1300">
                        <a:effectLst/>
                      </a:endParaRP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24283">
                <a:tc>
                  <a:txBody>
                    <a:bodyPr/>
                    <a:lstStyle/>
                    <a:p>
                      <a:pPr algn="l" fontAlgn="t"/>
                      <a:r>
                        <a:rPr lang="en-IE" sz="1300" dirty="0">
                          <a:effectLst/>
                        </a:rPr>
                        <a:t>Order:</a:t>
                      </a: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sng">
                          <a:solidFill>
                            <a:srgbClr val="0B0080"/>
                          </a:solidFill>
                          <a:effectLst/>
                          <a:hlinkClick r:id="rId7"/>
                        </a:rPr>
                        <a:t>Psilotales</a:t>
                      </a:r>
                      <a:endParaRPr lang="en-IE" sz="1300">
                        <a:effectLst/>
                      </a:endParaRP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24283">
                <a:tc>
                  <a:txBody>
                    <a:bodyPr/>
                    <a:lstStyle/>
                    <a:p>
                      <a:pPr algn="l" fontAlgn="t"/>
                      <a:r>
                        <a:rPr lang="en-IE" sz="1300">
                          <a:effectLst/>
                        </a:rPr>
                        <a:t>Family:</a:t>
                      </a: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none" strike="noStrike">
                          <a:solidFill>
                            <a:srgbClr val="0B0080"/>
                          </a:solidFill>
                          <a:effectLst/>
                          <a:hlinkClick r:id="rId7" tooltip="Psilotaceae"/>
                        </a:rPr>
                        <a:t>Psilotaceae</a:t>
                      </a:r>
                      <a:endParaRPr lang="en-IE" sz="1300">
                        <a:effectLst/>
                      </a:endParaRP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48975">
                <a:tc>
                  <a:txBody>
                    <a:bodyPr/>
                    <a:lstStyle/>
                    <a:p>
                      <a:pPr algn="l" fontAlgn="t"/>
                      <a:r>
                        <a:rPr lang="en-IE" sz="1300">
                          <a:effectLst/>
                        </a:rPr>
                        <a:t>Genus:</a:t>
                      </a: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b="1" i="1" dirty="0" err="1">
                          <a:effectLst/>
                        </a:rPr>
                        <a:t>Psilotum</a:t>
                      </a:r>
                      <a:r>
                        <a:rPr lang="en-IE" sz="1300" dirty="0">
                          <a:effectLst/>
                        </a:rPr>
                        <a:t/>
                      </a:r>
                      <a:br>
                        <a:rPr lang="en-IE" sz="1300" dirty="0">
                          <a:effectLst/>
                        </a:rPr>
                      </a:br>
                      <a:r>
                        <a:rPr lang="en-IE" sz="1300" u="none" strike="noStrike" dirty="0">
                          <a:solidFill>
                            <a:srgbClr val="0B0080"/>
                          </a:solidFill>
                          <a:effectLst/>
                          <a:hlinkClick r:id="rId8" tooltip="Olof Swartz"/>
                        </a:rPr>
                        <a:t>Sw.</a:t>
                      </a:r>
                      <a:endParaRPr lang="en-IE" sz="1300" dirty="0">
                        <a:effectLst/>
                      </a:endParaRPr>
                    </a:p>
                  </a:txBody>
                  <a:tcPr marL="67003" marR="67003" marT="33502" marB="3350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pic>
        <p:nvPicPr>
          <p:cNvPr id="3075" name="Picture 3" desc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8413" y="213360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19460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652</TotalTime>
  <Words>1560</Words>
  <Application>Microsoft Office PowerPoint</Application>
  <PresentationFormat>Custom</PresentationFormat>
  <Paragraphs>173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Wisp</vt:lpstr>
      <vt:lpstr>Pteridophytes General Characteristics</vt:lpstr>
      <vt:lpstr>PowerPoint Presentation</vt:lpstr>
      <vt:lpstr>PowerPoint Presentation</vt:lpstr>
      <vt:lpstr>Pteridophyta Classification </vt:lpstr>
      <vt:lpstr>Pteridophyta Characteristics </vt:lpstr>
      <vt:lpstr>PowerPoint Presentation</vt:lpstr>
      <vt:lpstr>Life Cycle of Pteridophyta </vt:lpstr>
      <vt:lpstr>Pteridophyta Examples                                  (Source:  https://byjus.com/biology/pteridophyta/) </vt:lpstr>
      <vt:lpstr>Psilotum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Adiantum</vt:lpstr>
      <vt:lpstr>Occurrence and Distribution of Adiantum </vt:lpstr>
      <vt:lpstr>PowerPoint Presentation</vt:lpstr>
      <vt:lpstr>PowerPoint Presentation</vt:lpstr>
      <vt:lpstr>Internal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DNA LIBRARY……?</dc:title>
  <dc:creator>amber</dc:creator>
  <cp:lastModifiedBy>Yasir</cp:lastModifiedBy>
  <cp:revision>105</cp:revision>
  <dcterms:created xsi:type="dcterms:W3CDTF">2019-03-24T18:04:42Z</dcterms:created>
  <dcterms:modified xsi:type="dcterms:W3CDTF">2020-05-13T06:40:42Z</dcterms:modified>
</cp:coreProperties>
</file>